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1"/>
  </p:notesMasterIdLst>
  <p:sldIdLst>
    <p:sldId id="256" r:id="rId2"/>
    <p:sldId id="257" r:id="rId3"/>
    <p:sldId id="351" r:id="rId4"/>
    <p:sldId id="352" r:id="rId5"/>
    <p:sldId id="353" r:id="rId6"/>
    <p:sldId id="354" r:id="rId7"/>
    <p:sldId id="290" r:id="rId8"/>
    <p:sldId id="266" r:id="rId9"/>
    <p:sldId id="267" r:id="rId10"/>
    <p:sldId id="268" r:id="rId11"/>
    <p:sldId id="322" r:id="rId12"/>
    <p:sldId id="295" r:id="rId13"/>
    <p:sldId id="262" r:id="rId14"/>
    <p:sldId id="264" r:id="rId15"/>
    <p:sldId id="281" r:id="rId16"/>
    <p:sldId id="308" r:id="rId17"/>
    <p:sldId id="269" r:id="rId18"/>
    <p:sldId id="323" r:id="rId19"/>
    <p:sldId id="324" r:id="rId20"/>
    <p:sldId id="325" r:id="rId21"/>
    <p:sldId id="273" r:id="rId22"/>
    <p:sldId id="274" r:id="rId23"/>
    <p:sldId id="275" r:id="rId24"/>
    <p:sldId id="277" r:id="rId25"/>
    <p:sldId id="279" r:id="rId26"/>
    <p:sldId id="330" r:id="rId27"/>
    <p:sldId id="303" r:id="rId28"/>
    <p:sldId id="326" r:id="rId29"/>
    <p:sldId id="284" r:id="rId30"/>
    <p:sldId id="310" r:id="rId31"/>
    <p:sldId id="327" r:id="rId32"/>
    <p:sldId id="311" r:id="rId33"/>
    <p:sldId id="285" r:id="rId34"/>
    <p:sldId id="287" r:id="rId35"/>
    <p:sldId id="288" r:id="rId36"/>
    <p:sldId id="360" r:id="rId37"/>
    <p:sldId id="304" r:id="rId38"/>
    <p:sldId id="339" r:id="rId39"/>
    <p:sldId id="306" r:id="rId40"/>
    <p:sldId id="307" r:id="rId41"/>
    <p:sldId id="334" r:id="rId42"/>
    <p:sldId id="333" r:id="rId43"/>
    <p:sldId id="335" r:id="rId44"/>
    <p:sldId id="343" r:id="rId45"/>
    <p:sldId id="344" r:id="rId46"/>
    <p:sldId id="289" r:id="rId47"/>
    <p:sldId id="369" r:id="rId48"/>
    <p:sldId id="282" r:id="rId49"/>
    <p:sldId id="363" r:id="rId50"/>
    <p:sldId id="370" r:id="rId51"/>
    <p:sldId id="361" r:id="rId52"/>
    <p:sldId id="317" r:id="rId53"/>
    <p:sldId id="283" r:id="rId54"/>
    <p:sldId id="349" r:id="rId55"/>
    <p:sldId id="313" r:id="rId56"/>
    <p:sldId id="300" r:id="rId57"/>
    <p:sldId id="301" r:id="rId58"/>
    <p:sldId id="302" r:id="rId59"/>
    <p:sldId id="315" r:id="rId60"/>
    <p:sldId id="316" r:id="rId61"/>
    <p:sldId id="362" r:id="rId62"/>
    <p:sldId id="314" r:id="rId63"/>
    <p:sldId id="321" r:id="rId64"/>
    <p:sldId id="340" r:id="rId65"/>
    <p:sldId id="356" r:id="rId66"/>
    <p:sldId id="336" r:id="rId67"/>
    <p:sldId id="359" r:id="rId68"/>
    <p:sldId id="357" r:id="rId69"/>
    <p:sldId id="365" r:id="rId70"/>
    <p:sldId id="350" r:id="rId71"/>
    <p:sldId id="318" r:id="rId72"/>
    <p:sldId id="319" r:id="rId73"/>
    <p:sldId id="331" r:id="rId74"/>
    <p:sldId id="368" r:id="rId75"/>
    <p:sldId id="366" r:id="rId76"/>
    <p:sldId id="367" r:id="rId77"/>
    <p:sldId id="338" r:id="rId78"/>
    <p:sldId id="341" r:id="rId79"/>
    <p:sldId id="347" r:id="rId80"/>
  </p:sldIdLst>
  <p:sldSz cx="9144000" cy="6858000" type="screen4x3"/>
  <p:notesSz cx="6889750" cy="1002188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7" d="100"/>
          <a:sy n="47" d="100"/>
        </p:scale>
        <p:origin x="1474" y="269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597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5558" cy="502835"/>
          </a:xfrm>
          <a:prstGeom prst="rect">
            <a:avLst/>
          </a:prstGeom>
        </p:spPr>
        <p:txBody>
          <a:bodyPr vert="horz" lIns="96634" tIns="48317" rIns="96634" bIns="48317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902597" y="0"/>
            <a:ext cx="2985558" cy="502835"/>
          </a:xfrm>
          <a:prstGeom prst="rect">
            <a:avLst/>
          </a:prstGeom>
        </p:spPr>
        <p:txBody>
          <a:bodyPr vert="horz" lIns="96634" tIns="48317" rIns="96634" bIns="48317" rtlCol="0"/>
          <a:lstStyle>
            <a:lvl1pPr algn="r">
              <a:defRPr sz="1300"/>
            </a:lvl1pPr>
          </a:lstStyle>
          <a:p>
            <a:fld id="{A57333D5-83DB-437A-AC18-C3CC39475593}" type="datetimeFigureOut">
              <a:rPr lang="fr-FR" smtClean="0"/>
              <a:t>28/11/2025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90625" y="1252538"/>
            <a:ext cx="4508500" cy="33829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34" tIns="48317" rIns="96634" bIns="48317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8975" y="4823034"/>
            <a:ext cx="5511800" cy="3946118"/>
          </a:xfrm>
          <a:prstGeom prst="rect">
            <a:avLst/>
          </a:prstGeom>
        </p:spPr>
        <p:txBody>
          <a:bodyPr vert="horz" lIns="96634" tIns="48317" rIns="96634" bIns="48317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519055"/>
            <a:ext cx="2985558" cy="502834"/>
          </a:xfrm>
          <a:prstGeom prst="rect">
            <a:avLst/>
          </a:prstGeom>
        </p:spPr>
        <p:txBody>
          <a:bodyPr vert="horz" lIns="96634" tIns="48317" rIns="96634" bIns="48317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902597" y="9519055"/>
            <a:ext cx="2985558" cy="502834"/>
          </a:xfrm>
          <a:prstGeom prst="rect">
            <a:avLst/>
          </a:prstGeom>
        </p:spPr>
        <p:txBody>
          <a:bodyPr vert="horz" lIns="96634" tIns="48317" rIns="96634" bIns="48317" rtlCol="0" anchor="b"/>
          <a:lstStyle>
            <a:lvl1pPr algn="r">
              <a:defRPr sz="1300"/>
            </a:lvl1pPr>
          </a:lstStyle>
          <a:p>
            <a:fld id="{74706E98-42B8-46B2-90AD-E9CFFC4E1E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2629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706E98-42B8-46B2-90AD-E9CFFC4E1EEF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4907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706E98-42B8-46B2-90AD-E9CFFC4E1EEF}" type="slidenum">
              <a:rPr lang="fr-FR" smtClean="0"/>
              <a:t>53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07749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706E98-42B8-46B2-90AD-E9CFFC4E1EEF}" type="slidenum">
              <a:rPr lang="fr-FR" smtClean="0"/>
              <a:t>57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03179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706E98-42B8-46B2-90AD-E9CFFC4E1EEF}" type="slidenum">
              <a:rPr lang="fr-FR" smtClean="0"/>
              <a:t>62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59067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EC3FC-0004-4FA0-8321-1741AB36887C}" type="datetime1">
              <a:rPr lang="fr-FR" smtClean="0"/>
              <a:t>28/11/2025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DE86A-269F-4909-A176-F3C95102B30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0708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6700B-26DA-45C0-A4E2-AEA04661C1FF}" type="datetime1">
              <a:rPr lang="fr-FR" smtClean="0"/>
              <a:t>28/11/2025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DE86A-269F-4909-A176-F3C95102B30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2110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584CD-0222-4E6A-9B2A-689223835B4F}" type="datetime1">
              <a:rPr lang="fr-FR" smtClean="0"/>
              <a:t>28/11/2025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DE86A-269F-4909-A176-F3C95102B30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4185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60690-37D6-4B32-8B00-7CD2909DB909}" type="datetime1">
              <a:rPr lang="fr-FR" smtClean="0"/>
              <a:t>28/11/2025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DE86A-269F-4909-A176-F3C95102B30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6820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33145-C189-4193-9DAC-62946BC92A87}" type="datetime1">
              <a:rPr lang="fr-FR" smtClean="0"/>
              <a:t>28/11/2025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DE86A-269F-4909-A176-F3C95102B30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2344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44328-B27E-4C6C-9656-26D2559A4E0A}" type="datetime1">
              <a:rPr lang="fr-FR" smtClean="0"/>
              <a:t>28/11/2025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DE86A-269F-4909-A176-F3C95102B30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6601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53D20-36EA-4AFB-BB5F-6D4BCFF93187}" type="datetime1">
              <a:rPr lang="fr-FR" smtClean="0"/>
              <a:t>28/11/2025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DE86A-269F-4909-A176-F3C95102B30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5927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C3B9D-2BA6-4CF4-940B-28416B0B4169}" type="datetime1">
              <a:rPr lang="fr-FR" smtClean="0"/>
              <a:t>28/11/2025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DE86A-269F-4909-A176-F3C95102B30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4213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32F00-1D82-442A-858B-A38AAEBA2EC2}" type="datetime1">
              <a:rPr lang="fr-FR" smtClean="0"/>
              <a:t>28/11/2025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DE86A-269F-4909-A176-F3C95102B30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6956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B1424-0F9F-4618-A06A-14EE0B6FA6AF}" type="datetime1">
              <a:rPr lang="fr-FR" smtClean="0"/>
              <a:t>28/11/2025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DE86A-269F-4909-A176-F3C95102B30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3204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21E0D-8CD1-4B17-BEDD-C8A0F3C66220}" type="datetime1">
              <a:rPr lang="fr-FR" smtClean="0"/>
              <a:t>28/11/2025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DE86A-269F-4909-A176-F3C95102B30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997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9C532A-7359-465F-BDEA-031D828FBF87}" type="datetime1">
              <a:rPr lang="fr-FR" smtClean="0"/>
              <a:t>28/11/2025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7DE86A-269F-4909-A176-F3C95102B30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0433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1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5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2882751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br>
              <a:rPr lang="fr-FR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b="1" dirty="0">
                <a:latin typeface="Verdana" panose="020B0604030504040204" pitchFamily="34" charset="0"/>
                <a:ea typeface="Verdana" panose="020B0604030504040204" pitchFamily="34" charset="0"/>
              </a:rPr>
              <a:t>L’aventure numérique, jusqu’à l’IA</a:t>
            </a:r>
            <a:br>
              <a:rPr lang="fr-FR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F749915-B1BB-682D-C4EB-C550C01F6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52884E6-87A1-4048-AAB2-7C0196BB7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DE86A-269F-4909-A176-F3C95102B300}" type="slidenum">
              <a:rPr lang="fr-FR" smtClean="0"/>
              <a:t>1</a:t>
            </a:fld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539552" y="5661248"/>
            <a:ext cx="4968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latin typeface="Verdana" panose="020B0604030504040204" pitchFamily="34" charset="0"/>
                <a:ea typeface="Verdana" panose="020B0604030504040204" pitchFamily="34" charset="0"/>
              </a:rPr>
              <a:t>PasserelleS</a:t>
            </a:r>
            <a:r>
              <a:rPr lang="fr-FR" b="1" dirty="0">
                <a:latin typeface="Verdana" panose="020B0604030504040204" pitchFamily="34" charset="0"/>
                <a:ea typeface="Verdana" panose="020B0604030504040204" pitchFamily="34" charset="0"/>
              </a:rPr>
              <a:t> – 24 novembre 2025</a:t>
            </a:r>
          </a:p>
        </p:txBody>
      </p:sp>
    </p:spTree>
    <p:extLst>
      <p:ext uri="{BB962C8B-B14F-4D97-AF65-F5344CB8AC3E}">
        <p14:creationId xmlns:p14="http://schemas.microsoft.com/office/powerpoint/2010/main" val="3804414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815D84-A16C-BD04-955E-B0768E2C53EE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r>
              <a:rPr lang="fr-FR" sz="2400" b="1" dirty="0">
                <a:latin typeface="Verdana" panose="020B0604030504040204" pitchFamily="34" charset="0"/>
                <a:ea typeface="Verdana" panose="020B0604030504040204" pitchFamily="34" charset="0"/>
              </a:rPr>
              <a:t>L’électricité – 3</a:t>
            </a:r>
            <a:br>
              <a:rPr lang="fr-FR" sz="24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</a:rPr>
              <a:t>Fin XIXème : </a:t>
            </a:r>
            <a:r>
              <a:rPr lang="fr-FR" sz="20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premières réalisations concrètes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02919AA-4F4B-172D-73D6-311E80F55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06E44ED-C62F-228E-1A36-3C5607EEF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DE86A-269F-4909-A176-F3C95102B300}" type="slidenum">
              <a:rPr lang="fr-FR" smtClean="0"/>
              <a:t>10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EBF6D35-C30A-0E46-792D-8CEC333D63AD}"/>
              </a:ext>
            </a:extLst>
          </p:cNvPr>
          <p:cNvSpPr txBox="1"/>
          <p:nvPr/>
        </p:nvSpPr>
        <p:spPr>
          <a:xfrm>
            <a:off x="539552" y="1772816"/>
            <a:ext cx="8147248" cy="206210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ü"/>
            </a:pP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Thomas EDISON </a:t>
            </a: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(USA) : inventeur génial et industriel (GE)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  <a:t>microphone pour téléphone</a:t>
            </a: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  <a:t>enregistrement du son,  </a:t>
            </a:r>
            <a:b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  <a:t>   phonographe, 1</a:t>
            </a:r>
            <a:r>
              <a:rPr lang="fr-FR" sz="1600" b="1" i="1" baseline="30000" dirty="0">
                <a:latin typeface="Verdana" panose="020B0604030504040204" pitchFamily="34" charset="0"/>
                <a:ea typeface="Verdana" panose="020B0604030504040204" pitchFamily="34" charset="0"/>
              </a:rPr>
              <a:t>ère</a:t>
            </a:r>
            <a: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  <a:t> caméra de prises de vue,  ampoule </a:t>
            </a:r>
            <a:b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  <a:t>   à incandescence, </a:t>
            </a:r>
            <a:r>
              <a:rPr lang="fr-FR" sz="1600" b="1" i="1" dirty="0" err="1">
                <a:latin typeface="Verdana" panose="020B0604030504040204" pitchFamily="34" charset="0"/>
                <a:ea typeface="Verdana" panose="020B0604030504040204" pitchFamily="34" charset="0"/>
              </a:rPr>
              <a:t>etc</a:t>
            </a:r>
            <a:b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3799003"/>
            <a:ext cx="2381250" cy="233362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347028"/>
            <a:ext cx="1836018" cy="278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39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815D84-A16C-BD04-955E-B0768E2C53EE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r>
              <a:rPr lang="fr-FR" sz="2400" b="1" dirty="0">
                <a:latin typeface="Verdana" panose="020B0604030504040204" pitchFamily="34" charset="0"/>
                <a:ea typeface="Verdana" panose="020B0604030504040204" pitchFamily="34" charset="0"/>
              </a:rPr>
              <a:t>L’électricité – 4</a:t>
            </a:r>
            <a:br>
              <a:rPr lang="fr-FR" sz="24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</a:rPr>
              <a:t>Fin XIXème : </a:t>
            </a:r>
            <a:r>
              <a:rPr lang="fr-FR" sz="20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premières réalisations concrètes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02919AA-4F4B-172D-73D6-311E80F55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06E44ED-C62F-228E-1A36-3C5607EEF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DE86A-269F-4909-A176-F3C95102B300}" type="slidenum">
              <a:rPr lang="fr-FR" smtClean="0"/>
              <a:t>11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EBF6D35-C30A-0E46-792D-8CEC333D63AD}"/>
              </a:ext>
            </a:extLst>
          </p:cNvPr>
          <p:cNvSpPr txBox="1"/>
          <p:nvPr/>
        </p:nvSpPr>
        <p:spPr>
          <a:xfrm>
            <a:off x="564098" y="1556792"/>
            <a:ext cx="8147248" cy="206210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Nikola TESLA </a:t>
            </a: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(USA, origine Serbe) : 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	- </a:t>
            </a:r>
            <a: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  <a:t>gagne la bataille du courant alternatif contre le continu</a:t>
            </a:r>
            <a:b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  <a:t>   (EDISON) </a:t>
            </a:r>
            <a:r>
              <a:rPr lang="fr-FR" sz="1600" b="1" i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pour le transport et la distribution de l’électricité</a:t>
            </a:r>
            <a:br>
              <a:rPr lang="fr-FR" sz="1600" b="1" i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i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1600" b="1" i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- moteur à induction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fr-FR" sz="16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/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284984"/>
            <a:ext cx="5472608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92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4E6E45-8A56-9D22-DAFD-ABD2E98EC2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r>
              <a:rPr lang="fr-FR" sz="2400" b="1" dirty="0">
                <a:latin typeface="Verdana" panose="020B0604030504040204" pitchFamily="34" charset="0"/>
                <a:ea typeface="Verdana" panose="020B0604030504040204" pitchFamily="34" charset="0"/>
              </a:rPr>
              <a:t>Les mathématiques - 1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EBCA9C7-23CC-3E40-103D-EE7DA0A34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ABE4CBC-F9DD-C951-DA93-4AF0673C6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78906" y="6356350"/>
            <a:ext cx="2133600" cy="365125"/>
          </a:xfrm>
        </p:spPr>
        <p:txBody>
          <a:bodyPr/>
          <a:lstStyle/>
          <a:p>
            <a:fld id="{EB7DE86A-269F-4909-A176-F3C95102B300}" type="slidenum">
              <a:rPr lang="fr-FR" smtClean="0"/>
              <a:t>12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637F413-5D90-7BDE-F696-BDAEA754E4DF}"/>
              </a:ext>
            </a:extLst>
          </p:cNvPr>
          <p:cNvSpPr txBox="1"/>
          <p:nvPr/>
        </p:nvSpPr>
        <p:spPr>
          <a:xfrm>
            <a:off x="539552" y="1621793"/>
            <a:ext cx="8147248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fr-FR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</a:rPr>
              <a:t>Le postulat fondamental </a:t>
            </a:r>
            <a:r>
              <a:rPr lang="fr-FR" b="1" dirty="0"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</a:p>
          <a:p>
            <a:endParaRPr lang="fr-FR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fr-FR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/>
            <a:r>
              <a:rPr lang="fr-FR" sz="2000" b="1" i="1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fr-FR" sz="2000" b="1" i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Une proposition est vraie ou fausse</a:t>
            </a:r>
          </a:p>
          <a:p>
            <a:pPr lvl="1"/>
            <a:br>
              <a:rPr lang="fr-FR" sz="2000" b="1" i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2000" b="1" i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2000" b="1" i="1" dirty="0">
                <a:latin typeface="Verdana" panose="020B0604030504040204" pitchFamily="34" charset="0"/>
                <a:ea typeface="Verdana" panose="020B0604030504040204" pitchFamily="34" charset="0"/>
              </a:rPr>
              <a:t>	(Rien ne peut être à la fois vrai et faux)</a:t>
            </a:r>
          </a:p>
          <a:p>
            <a:pPr lvl="1"/>
            <a:endParaRPr lang="fr-FR" sz="20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/>
            <a:endParaRPr lang="fr-FR" sz="20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/>
            <a:endParaRPr lang="fr-FR" sz="20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5831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F95F2A-2027-5B67-424B-590B93B8F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r>
              <a:rPr lang="fr-FR" sz="2400" b="1" dirty="0">
                <a:latin typeface="Verdana" panose="020B0604030504040204" pitchFamily="34" charset="0"/>
                <a:ea typeface="Verdana" panose="020B0604030504040204" pitchFamily="34" charset="0"/>
              </a:rPr>
              <a:t>Les mathématiques - 2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48C7F38-3655-70E1-242E-FE6D9D24B7CD}"/>
              </a:ext>
            </a:extLst>
          </p:cNvPr>
          <p:cNvSpPr txBox="1"/>
          <p:nvPr/>
        </p:nvSpPr>
        <p:spPr>
          <a:xfrm>
            <a:off x="459881" y="1229557"/>
            <a:ext cx="8229600" cy="477053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Les Grecs : </a:t>
            </a: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axiomes et démonstrations – géométrie pure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200150" lvl="2" indent="-285750">
              <a:buFont typeface="Wingdings" panose="05000000000000000000" pitchFamily="2" charset="2"/>
              <a:buChar char="ü"/>
            </a:pP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Une révolution </a:t>
            </a:r>
            <a:r>
              <a:rPr lang="fr-FR" sz="16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au XVIIème siècle : </a:t>
            </a:r>
            <a:endParaRPr kumimoji="0" lang="fr-FR" sz="1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742950" lvl="1" indent="-285750">
              <a:buFont typeface="Wingdings" panose="05000000000000000000" pitchFamily="2" charset="2"/>
              <a:buChar char="ü"/>
              <a:defRPr/>
            </a:pPr>
            <a:endParaRPr lang="fr-FR" sz="1600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  <a:defRPr/>
            </a:pPr>
            <a:endParaRPr kumimoji="0" lang="fr-FR" sz="1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René                                               </a:t>
            </a:r>
            <a:b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DESCARTES                                          Pierre de </a:t>
            </a:r>
          </a:p>
          <a:p>
            <a:pPr lvl="1">
              <a:defRPr/>
            </a:pP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                                              FERMAT</a:t>
            </a:r>
          </a:p>
          <a:p>
            <a:pPr lvl="1">
              <a:defRPr/>
            </a:pPr>
            <a:endParaRPr kumimoji="0" lang="fr-FR" sz="1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lvl="1">
              <a:defRPr/>
            </a:pPr>
            <a:endParaRPr lang="fr-FR" sz="1600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  <a:defRPr/>
            </a:pPr>
            <a:endParaRPr kumimoji="0" lang="fr-FR" sz="1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742950" lvl="1" indent="-285750">
              <a:buFont typeface="Wingdings" panose="05000000000000000000" pitchFamily="2" charset="2"/>
              <a:buChar char="ü"/>
              <a:defRPr/>
            </a:pPr>
            <a:endParaRPr lang="fr-FR" sz="1600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>
              <a:defRPr/>
            </a:pPr>
            <a:endParaRPr kumimoji="0" lang="fr-FR" sz="1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lvl="3">
              <a:defRPr/>
            </a:pPr>
            <a:br>
              <a:rPr kumimoji="0" lang="fr-FR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endParaRPr kumimoji="0" lang="fr-FR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lvl="1"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À l’origine de la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géométrie analytique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(Ex: droite</a:t>
            </a:r>
            <a:r>
              <a:rPr kumimoji="0" lang="fr-FR" sz="1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Y = A.X + B)</a:t>
            </a:r>
            <a:br>
              <a:rPr kumimoji="0" lang="fr-FR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95AA817-0632-CFB7-81E7-17BF84680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41F0D05-DA31-7CFA-C626-26A94B86D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705" y="2721840"/>
            <a:ext cx="1889386" cy="230425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636" y="2614359"/>
            <a:ext cx="1889387" cy="241173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31581AE0-8DB8-F94C-C826-5DBBA7C72F45}"/>
              </a:ext>
            </a:extLst>
          </p:cNvPr>
          <p:cNvSpPr txBox="1"/>
          <p:nvPr/>
        </p:nvSpPr>
        <p:spPr>
          <a:xfrm>
            <a:off x="534565" y="3645024"/>
            <a:ext cx="19503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Mathématicien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physicien</a:t>
            </a:r>
          </a:p>
          <a:p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philosophe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A819057-C14C-B01A-E9BE-660024B1DF72}"/>
              </a:ext>
            </a:extLst>
          </p:cNvPr>
          <p:cNvSpPr txBox="1"/>
          <p:nvPr/>
        </p:nvSpPr>
        <p:spPr>
          <a:xfrm>
            <a:off x="4443671" y="3708948"/>
            <a:ext cx="18893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Mathématicien</a:t>
            </a:r>
          </a:p>
          <a:p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Magistrat</a:t>
            </a:r>
          </a:p>
        </p:txBody>
      </p:sp>
    </p:spTree>
    <p:extLst>
      <p:ext uri="{BB962C8B-B14F-4D97-AF65-F5344CB8AC3E}">
        <p14:creationId xmlns:p14="http://schemas.microsoft.com/office/powerpoint/2010/main" val="3589371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662EDD-5E23-284B-128B-8A65972616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FF905C-F56D-6A3F-45F0-A7C9833B0E7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r>
              <a:rPr lang="fr-FR" sz="2400" b="1" dirty="0">
                <a:latin typeface="Verdana" panose="020B0604030504040204" pitchFamily="34" charset="0"/>
                <a:ea typeface="Verdana" panose="020B0604030504040204" pitchFamily="34" charset="0"/>
              </a:rPr>
              <a:t>Les mathématiques - 3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B9CFC3F-DEF8-EEF0-4272-4A6F141CA9DA}"/>
              </a:ext>
            </a:extLst>
          </p:cNvPr>
          <p:cNvSpPr txBox="1"/>
          <p:nvPr/>
        </p:nvSpPr>
        <p:spPr>
          <a:xfrm>
            <a:off x="457200" y="1628800"/>
            <a:ext cx="8229600" cy="378565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ü"/>
            </a:pP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2"/>
            <a:endParaRPr lang="fr-FR" sz="16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fr-FR" sz="16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Travaux de </a:t>
            </a: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George BOOLE </a:t>
            </a:r>
            <a:r>
              <a:rPr lang="fr-FR" sz="16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(1854) : </a:t>
            </a:r>
            <a:br>
              <a:rPr lang="fr-FR" sz="16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16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traitement des variables dites ‘logiques’ : </a:t>
            </a:r>
          </a:p>
          <a:p>
            <a:pPr lvl="2"/>
            <a:r>
              <a:rPr lang="fr-FR" sz="16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</a:t>
            </a: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VRAI (1) – FAUX (0) </a:t>
            </a:r>
            <a:r>
              <a:rPr lang="fr-FR" sz="1600" b="1" i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: essentiel à l’informatique</a:t>
            </a:r>
            <a:br>
              <a:rPr lang="fr-FR" sz="1600" b="1" i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i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3"/>
            <a:endParaRPr lang="fr-FR" sz="16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3"/>
            <a:endParaRPr lang="fr-FR" sz="16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200150" lvl="2" indent="-285750">
              <a:buFont typeface="Wingdings" panose="05000000000000000000" pitchFamily="2" charset="2"/>
              <a:buChar char="ü"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Une évolution décisive au XXème siècle :</a:t>
            </a:r>
          </a:p>
          <a:p>
            <a:pPr marL="1200150" lvl="2" indent="-285750">
              <a:buFont typeface="Wingdings" panose="05000000000000000000" pitchFamily="2" charset="2"/>
              <a:buChar char="ü"/>
              <a:defRPr/>
            </a:pPr>
            <a:endParaRPr kumimoji="0" lang="fr-FR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1657350" lvl="3" indent="-285750">
              <a:buFont typeface="Wingdings" panose="05000000000000000000" pitchFamily="2" charset="2"/>
              <a:buChar char="ü"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maths modernes /Probabilités, etc…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endParaRPr lang="fr-FR" sz="16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2"/>
            <a:endParaRPr lang="fr-FR" sz="16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2"/>
            <a:endParaRPr lang="fr-FR" sz="16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6FE51C2-FD8D-6D9B-560F-8272CA092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2ABE85A-E0C4-A70D-F85B-BFE108D83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DE86A-269F-4909-A176-F3C95102B300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262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73A580-0F90-3E41-CAA7-647447D75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146" y="2096852"/>
            <a:ext cx="8229600" cy="2664296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fr-FR" sz="2400" b="1" dirty="0">
                <a:latin typeface="Verdana" panose="020B0604030504040204" pitchFamily="34" charset="0"/>
                <a:ea typeface="Verdana" panose="020B0604030504040204" pitchFamily="34" charset="0"/>
              </a:rPr>
              <a:t>Les premières avancées technologiques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8A535B9-B525-FA75-EB4D-65E1FA041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0FFF7A4-5DD2-DDE0-67B7-FE14E3A69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DE86A-269F-4909-A176-F3C95102B300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8392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DBF218-9644-8829-5109-F5CC8D588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fr-FR" sz="2400" b="1" dirty="0">
                <a:latin typeface="Verdana" panose="020B0604030504040204" pitchFamily="34" charset="0"/>
                <a:ea typeface="Verdana" panose="020B0604030504040204" pitchFamily="34" charset="0"/>
              </a:rPr>
              <a:t>En route vers les ordinateurs :  </a:t>
            </a:r>
            <a:br>
              <a:rPr lang="fr-FR" sz="24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2400" b="1" dirty="0">
                <a:latin typeface="Verdana" panose="020B0604030504040204" pitchFamily="34" charset="0"/>
                <a:ea typeface="Verdana" panose="020B0604030504040204" pitchFamily="34" charset="0"/>
              </a:rPr>
              <a:t>Le pionnier : Alan TURING 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31298D4-8327-044B-D8D8-1DF8DEF62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D01F63D-1D57-6F41-7769-4AD364AD0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DE86A-269F-4909-A176-F3C95102B300}" type="slidenum">
              <a:rPr lang="fr-FR" smtClean="0"/>
              <a:t>16</a:t>
            </a:fld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F8FA83C-1DB2-26B2-98A4-BD0C4877B776}"/>
              </a:ext>
            </a:extLst>
          </p:cNvPr>
          <p:cNvSpPr txBox="1"/>
          <p:nvPr/>
        </p:nvSpPr>
        <p:spPr>
          <a:xfrm>
            <a:off x="539552" y="1412776"/>
            <a:ext cx="814724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Ø"/>
            </a:pP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/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Alan TURING (1912 – 1954) : mathématicien britannique, 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et </a:t>
            </a:r>
            <a:r>
              <a:rPr lang="fr-FR" sz="1600" b="1" dirty="0" err="1">
                <a:latin typeface="Verdana" panose="020B0604030504040204" pitchFamily="34" charset="0"/>
                <a:ea typeface="Verdana" panose="020B0604030504040204" pitchFamily="34" charset="0"/>
              </a:rPr>
              <a:t>cryptologue</a:t>
            </a: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lvl="1"/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943350" lvl="8" indent="-285750">
              <a:buFont typeface="Wingdings" panose="05000000000000000000" pitchFamily="2" charset="2"/>
              <a:buChar char="Ø"/>
            </a:pP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Il réussit à décoder les messages allemands de la machine ENIGMA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pendant la 2</a:t>
            </a:r>
            <a:r>
              <a:rPr lang="fr-FR" sz="1600" b="1" baseline="30000" dirty="0">
                <a:latin typeface="Verdana" panose="020B0604030504040204" pitchFamily="34" charset="0"/>
                <a:ea typeface="Verdana" panose="020B0604030504040204" pitchFamily="34" charset="0"/>
              </a:rPr>
              <a:t>ème</a:t>
            </a: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 guerre mondiale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943350" lvl="8" indent="-285750">
              <a:buFont typeface="Wingdings" panose="05000000000000000000" pitchFamily="2" charset="2"/>
              <a:buChar char="Ø"/>
            </a:pP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Contribution essentielle à la victoire sur Hitler </a:t>
            </a:r>
            <a:b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/>
            <a:endParaRPr lang="fr-FR" sz="1600" b="1" i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/>
            <a:endParaRPr lang="fr-FR" sz="1600" b="1" i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fr-FR" sz="1600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C’est le père de la science numérique et des ordinateurs</a:t>
            </a:r>
          </a:p>
          <a:p>
            <a:pPr lvl="1"/>
            <a:endParaRPr lang="fr-FR" sz="1600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3" y="2420888"/>
            <a:ext cx="2764087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02958"/>
      </p:ext>
    </p:extLst>
  </p:cSld>
  <p:clrMapOvr>
    <a:masterClrMapping/>
  </p:clrMapOvr>
  <p:transition spd="slow">
    <p:randomBar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52ED99-297E-C560-33E2-E91BF815D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br>
              <a:rPr lang="fr-FR" sz="24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2400" b="1" dirty="0">
                <a:latin typeface="Verdana" panose="020B0604030504040204" pitchFamily="34" charset="0"/>
                <a:ea typeface="Verdana" panose="020B0604030504040204" pitchFamily="34" charset="0"/>
              </a:rPr>
              <a:t>En route vers les ordinateurs - 2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0012F85-BA47-AE45-A1D5-7DA9E0FB4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EF1C79C-B082-C5BE-E5E7-E933B8A12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DE86A-269F-4909-A176-F3C95102B300}" type="slidenum">
              <a:rPr lang="fr-FR" smtClean="0"/>
              <a:t>17</a:t>
            </a:fld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532157" y="1484784"/>
            <a:ext cx="8219718" cy="240065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ü"/>
              <a:defRPr/>
            </a:pPr>
            <a:endParaRPr lang="fr-FR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  <a:defRPr/>
            </a:pPr>
            <a:r>
              <a:rPr lang="fr-FR" sz="16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1941 : </a:t>
            </a: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</a:t>
            </a:r>
            <a:r>
              <a:rPr lang="fr-FR" sz="1600" b="1" baseline="300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er</a:t>
            </a: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ordinateur </a:t>
            </a:r>
            <a:r>
              <a:rPr lang="fr-FR" sz="16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crée en Allemagne par Konrad ZUSE : le  Z3 – relais électromécaniques </a:t>
            </a:r>
            <a:br>
              <a:rPr lang="fr-FR" sz="16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  <a:defRPr/>
            </a:pPr>
            <a:endParaRPr lang="fr-FR" sz="16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  <a:defRPr/>
            </a:pPr>
            <a:r>
              <a:rPr lang="fr-FR" sz="16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1944 : </a:t>
            </a: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</a:t>
            </a:r>
            <a:r>
              <a:rPr lang="fr-FR" sz="1600" b="1" baseline="300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er</a:t>
            </a: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ordinateur électronique </a:t>
            </a:r>
            <a:r>
              <a:rPr lang="fr-FR" sz="16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IBM Mark 1 aux USA</a:t>
            </a:r>
            <a:br>
              <a:rPr lang="fr-FR" sz="16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16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&gt; </a:t>
            </a:r>
            <a:r>
              <a:rPr lang="fr-FR" sz="1600" b="1" i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addition 0,3s et multiplication  6s</a:t>
            </a:r>
            <a:endParaRPr lang="fr-FR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/>
            <a:br>
              <a:rPr lang="fr-FR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85" y="3501008"/>
            <a:ext cx="3750499" cy="269216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885441"/>
            <a:ext cx="2114067" cy="2307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613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52ED99-297E-C560-33E2-E91BF815D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br>
              <a:rPr lang="fr-FR" sz="24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2400" b="1" dirty="0">
                <a:latin typeface="Verdana" panose="020B0604030504040204" pitchFamily="34" charset="0"/>
                <a:ea typeface="Verdana" panose="020B0604030504040204" pitchFamily="34" charset="0"/>
              </a:rPr>
              <a:t>En route vers les ordinateurs - 3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0012F85-BA47-AE45-A1D5-7DA9E0FB4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EF1C79C-B082-C5BE-E5E7-E933B8A12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DE86A-269F-4909-A176-F3C95102B300}" type="slidenum">
              <a:rPr lang="fr-FR" smtClean="0"/>
              <a:t>18</a:t>
            </a:fld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532157" y="1484784"/>
            <a:ext cx="8219718" cy="46166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ü"/>
              <a:defRPr/>
            </a:pPr>
            <a:endParaRPr lang="fr-FR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fr-FR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fr-FR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028950" lvl="6" indent="-285750">
              <a:buFont typeface="Wingdings" panose="05000000000000000000" pitchFamily="2" charset="2"/>
              <a:buChar char="ü"/>
            </a:pPr>
            <a:r>
              <a:rPr lang="fr-FR" sz="16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1947 :</a:t>
            </a:r>
            <a:r>
              <a:rPr lang="fr-FR" sz="1600" b="1" i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sz="16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révolution des </a:t>
            </a: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semi-conducteurs </a:t>
            </a:r>
            <a:b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puis des </a:t>
            </a: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transistors</a:t>
            </a:r>
            <a:b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fr-FR" sz="16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fr-FR" sz="16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fr-FR" sz="16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fr-FR" sz="16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1959 : </a:t>
            </a: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</a:t>
            </a:r>
            <a:r>
              <a:rPr lang="fr-FR" sz="1600" b="1" baseline="300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er</a:t>
            </a: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circuit intégré </a:t>
            </a:r>
            <a:b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16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chez Texas Instruments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fr-FR" sz="16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fr-FR" sz="16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/>
            <a:br>
              <a:rPr lang="fr-FR" sz="16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16" y="3356992"/>
            <a:ext cx="3502152" cy="22860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66" y="1628800"/>
            <a:ext cx="2574933" cy="2162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531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DBF218-9644-8829-5109-F5CC8D588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fr-FR" sz="2400" b="1" dirty="0">
                <a:latin typeface="Verdana" panose="020B0604030504040204" pitchFamily="34" charset="0"/>
                <a:ea typeface="Verdana" panose="020B0604030504040204" pitchFamily="34" charset="0"/>
              </a:rPr>
              <a:t>Les ordinateurs - 4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31298D4-8327-044B-D8D8-1DF8DEF62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D01F63D-1D57-6F41-7769-4AD364AD0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DE86A-269F-4909-A176-F3C95102B300}" type="slidenum">
              <a:rPr lang="fr-FR" smtClean="0"/>
              <a:t>19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F8FA83C-1DB2-26B2-98A4-BD0C4877B776}"/>
              </a:ext>
            </a:extLst>
          </p:cNvPr>
          <p:cNvSpPr txBox="1"/>
          <p:nvPr/>
        </p:nvSpPr>
        <p:spPr>
          <a:xfrm>
            <a:off x="467544" y="1340768"/>
            <a:ext cx="820891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Ø"/>
            </a:pP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composantes : Processeur / Mémoires / Périphériques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Fin des années 1970 : </a:t>
            </a: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apparition des micro-ordinateurs </a:t>
            </a:r>
            <a:b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(PC) pour le grand public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fr-FR" sz="1600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fr-FR" sz="1600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2"/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2"/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2"/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Calculatrice programmable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de bureau HP (1968)</a:t>
            </a:r>
            <a:endParaRPr lang="fr-FR" sz="1600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/>
            <a:b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/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887" y="2924944"/>
            <a:ext cx="2736304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61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fr-FR" sz="2400" b="1" dirty="0">
                <a:latin typeface="Verdana" panose="020B0604030504040204" pitchFamily="34" charset="0"/>
                <a:ea typeface="Verdana" panose="020B0604030504040204" pitchFamily="34" charset="0"/>
              </a:rPr>
              <a:t>Préambule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457200" y="1700808"/>
            <a:ext cx="8136904" cy="387798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Ø"/>
            </a:pPr>
            <a:endParaRPr lang="fr-FR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fr-FR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XIXème siècle : </a:t>
            </a: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ère industrielle et des énergies fossiles </a:t>
            </a:r>
            <a:b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XXème siècle : </a:t>
            </a: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ère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de l’électricité, </a:t>
            </a: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du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nucléaire, du spatial,</a:t>
            </a:r>
            <a:b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de l’électronique et de l’ informatique </a:t>
            </a:r>
            <a:b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  </a:t>
            </a:r>
            <a:b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</a:br>
            <a:endParaRPr kumimoji="0" lang="fr-FR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XXIème siècle :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ère des métaux rares,  et du  numérique</a:t>
            </a:r>
            <a:b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avec les réseaux sociaux et l’intelligence artificielle (IA)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fr-FR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42F110A-7583-E992-39E7-7D36A0F97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0510115-04ED-EC04-68EE-C44D14AC2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DE86A-269F-4909-A176-F3C95102B300}" type="slidenum">
              <a:rPr lang="fr-FR" smtClean="0"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2637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DBF218-9644-8829-5109-F5CC8D588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fr-FR" sz="2400" b="1" dirty="0">
                <a:latin typeface="Verdana" panose="020B0604030504040204" pitchFamily="34" charset="0"/>
                <a:ea typeface="Verdana" panose="020B0604030504040204" pitchFamily="34" charset="0"/>
              </a:rPr>
              <a:t>Du côté des superordinateurs  - 5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31298D4-8327-044B-D8D8-1DF8DEF62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D01F63D-1D57-6F41-7769-4AD364AD0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DE86A-269F-4909-A176-F3C95102B300}" type="slidenum">
              <a:rPr lang="fr-FR" smtClean="0"/>
              <a:t>20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F8FA83C-1DB2-26B2-98A4-BD0C4877B776}"/>
              </a:ext>
            </a:extLst>
          </p:cNvPr>
          <p:cNvSpPr txBox="1"/>
          <p:nvPr/>
        </p:nvSpPr>
        <p:spPr>
          <a:xfrm>
            <a:off x="467544" y="1340768"/>
            <a:ext cx="820891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Ø"/>
            </a:pP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Course ininterrompue à la puissance, à la vitesse et à la mémoire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          IBM </a:t>
            </a:r>
            <a:r>
              <a:rPr lang="fr-FR" sz="1600" b="1" dirty="0" err="1">
                <a:latin typeface="Verdana" panose="020B0604030504040204" pitchFamily="34" charset="0"/>
                <a:ea typeface="Verdana" panose="020B0604030504040204" pitchFamily="34" charset="0"/>
              </a:rPr>
              <a:t>Deep</a:t>
            </a: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 Blue (1997) – 250 000 processeurs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2276872"/>
            <a:ext cx="5544616" cy="346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34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274FC46F-F120-A1CD-C000-81139C331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5AB7478-175D-E1B4-E70F-3AB9D5B53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DE86A-269F-4909-A176-F3C95102B300}" type="slidenum">
              <a:rPr lang="fr-FR" smtClean="0"/>
              <a:t>21</a:t>
            </a:fld>
            <a:endParaRPr lang="fr-FR"/>
          </a:p>
        </p:txBody>
      </p:sp>
      <p:pic>
        <p:nvPicPr>
          <p:cNvPr id="5" name="Image 4" descr="Une image contenant laiton, bronze, Photographie de nature morte, trophée&#10;&#10;Le contenu généré par l’IA peut être incorrect.">
            <a:extLst>
              <a:ext uri="{FF2B5EF4-FFF2-40B4-BE49-F238E27FC236}">
                <a16:creationId xmlns:a16="http://schemas.microsoft.com/office/drawing/2014/main" id="{AA99F91F-418A-4885-6C8E-97986F651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412776"/>
            <a:ext cx="1872208" cy="2454673"/>
          </a:xfrm>
          <a:prstGeom prst="rect">
            <a:avLst/>
          </a:prstGeom>
        </p:spPr>
      </p:pic>
      <p:pic>
        <p:nvPicPr>
          <p:cNvPr id="7" name="Image 6" descr="Une image contenant Téléphone filaire, machine, téléphone&#10;&#10;Le contenu généré par l’IA peut être incorrect.">
            <a:extLst>
              <a:ext uri="{FF2B5EF4-FFF2-40B4-BE49-F238E27FC236}">
                <a16:creationId xmlns:a16="http://schemas.microsoft.com/office/drawing/2014/main" id="{BDF010E4-5221-E127-ECAC-D9C59E9950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198708"/>
            <a:ext cx="2736304" cy="266874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085607C-CFAE-1C68-1091-E884C117CB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166" y="4005064"/>
            <a:ext cx="2701634" cy="270163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E19D97C-6E3E-BB28-D685-C7697031B0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879" y="3681436"/>
            <a:ext cx="2653145" cy="2653145"/>
          </a:xfrm>
          <a:prstGeom prst="rect">
            <a:avLst/>
          </a:prstGeom>
        </p:spPr>
      </p:pic>
      <p:pic>
        <p:nvPicPr>
          <p:cNvPr id="13" name="Image 12" descr="Une image contenant Appareils électroniques, téléphone, Téléphone filaire, Téléphonie&#10;&#10;Le contenu généré par l’IA peut être incorrect.">
            <a:extLst>
              <a:ext uri="{FF2B5EF4-FFF2-40B4-BE49-F238E27FC236}">
                <a16:creationId xmlns:a16="http://schemas.microsoft.com/office/drawing/2014/main" id="{F83E4BD5-EEA1-DC8B-33C8-4D796E96F52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222092"/>
            <a:ext cx="2460054" cy="181429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51520" y="2347723"/>
            <a:ext cx="1080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1876</a:t>
            </a:r>
          </a:p>
          <a:p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BELL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6732240" y="2224613"/>
            <a:ext cx="17281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Les ‘Marty’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en France</a:t>
            </a:r>
          </a:p>
          <a:p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1910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899592" y="6165304"/>
            <a:ext cx="21720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1922 : cadran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3851920" y="6165304"/>
            <a:ext cx="2167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Verdana" panose="020B0604030504040204" pitchFamily="34" charset="0"/>
                <a:ea typeface="Verdana" panose="020B0604030504040204" pitchFamily="34" charset="0"/>
              </a:rPr>
              <a:t>1980 : touches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7682631" y="3929704"/>
            <a:ext cx="1368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1983 : 1</a:t>
            </a:r>
            <a:r>
              <a:rPr lang="fr-FR" sz="1600" b="1" baseline="30000" dirty="0">
                <a:latin typeface="Verdana" panose="020B0604030504040204" pitchFamily="34" charset="0"/>
                <a:ea typeface="Verdana" panose="020B0604030504040204" pitchFamily="34" charset="0"/>
              </a:rPr>
              <a:t>er</a:t>
            </a: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 portable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611560" y="404664"/>
            <a:ext cx="7755147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latin typeface="Verdana" panose="020B0604030504040204" pitchFamily="34" charset="0"/>
                <a:ea typeface="Verdana" panose="020B0604030504040204" pitchFamily="34" charset="0"/>
              </a:rPr>
              <a:t>La téléphonie : les ancêtres</a:t>
            </a:r>
          </a:p>
        </p:txBody>
      </p:sp>
    </p:spTree>
    <p:extLst>
      <p:ext uri="{BB962C8B-B14F-4D97-AF65-F5344CB8AC3E}">
        <p14:creationId xmlns:p14="http://schemas.microsoft.com/office/powerpoint/2010/main" val="113839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8F0577-10C6-04C4-7380-420F706D6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fr-FR" sz="2400" b="1" dirty="0">
                <a:latin typeface="Verdana" panose="020B0604030504040204" pitchFamily="34" charset="0"/>
                <a:ea typeface="Verdana" panose="020B0604030504040204" pitchFamily="34" charset="0"/>
              </a:rPr>
              <a:t>La téléphonie numérique - 2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32DDAE7-EC38-923D-FBE1-4084759BF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7348A34-007F-0E95-C323-5645C56A6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DE86A-269F-4909-A176-F3C95102B300}" type="slidenum">
              <a:rPr lang="fr-FR" smtClean="0"/>
              <a:t>22</a:t>
            </a:fld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45F7E32-F7E3-B6F9-A69F-34F1F318EF1F}"/>
              </a:ext>
            </a:extLst>
          </p:cNvPr>
          <p:cNvSpPr txBox="1"/>
          <p:nvPr/>
        </p:nvSpPr>
        <p:spPr>
          <a:xfrm>
            <a:off x="539552" y="1482446"/>
            <a:ext cx="8147248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Ø"/>
            </a:pP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1993</a:t>
            </a: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: Mobile</a:t>
            </a: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totalement numérique </a:t>
            </a: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(écran, SMS, photo, lecture musique, jeux…)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2007</a:t>
            </a: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: écran tactile </a:t>
            </a:r>
            <a:b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avec </a:t>
            </a:r>
            <a:r>
              <a:rPr lang="fr-FR" sz="1600" b="1" dirty="0" err="1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l’Iphone</a:t>
            </a: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d’Apple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Explosion des ventes. 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2010 : </a:t>
            </a: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smartphone</a:t>
            </a: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moderne</a:t>
            </a: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écran tactile grande taille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Internet, GPS etc…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Image 6" descr="Une image contenant Appareils électroniques, gadget, Téléphone mobile, Appareil de communications portable&#10;&#10;Le contenu généré par l’IA peut être incorrect.">
            <a:extLst>
              <a:ext uri="{FF2B5EF4-FFF2-40B4-BE49-F238E27FC236}">
                <a16:creationId xmlns:a16="http://schemas.microsoft.com/office/drawing/2014/main" id="{D6294FF0-BF39-FF8F-44CC-B32AB8A03F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450" y="2780928"/>
            <a:ext cx="2857500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095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B6A368-2759-8C67-F512-80E205048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fr-FR" sz="2400" b="1" dirty="0">
                <a:latin typeface="Verdana" panose="020B0604030504040204" pitchFamily="34" charset="0"/>
                <a:ea typeface="Verdana" panose="020B0604030504040204" pitchFamily="34" charset="0"/>
              </a:rPr>
              <a:t>Le monde du son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DD776DC-35F3-E0B1-644E-7C8C09BD8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4E7BCCC-FB71-FB05-CB71-DCDE3F840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DE86A-269F-4909-A176-F3C95102B300}" type="slidenum">
              <a:rPr lang="fr-FR" smtClean="0"/>
              <a:t>23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1EB51CA-1F48-2E7B-38EF-9DBD81DB2030}"/>
              </a:ext>
            </a:extLst>
          </p:cNvPr>
          <p:cNvSpPr txBox="1"/>
          <p:nvPr/>
        </p:nvSpPr>
        <p:spPr>
          <a:xfrm>
            <a:off x="539552" y="1196752"/>
            <a:ext cx="8147248" cy="206210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1"/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1906 : </a:t>
            </a: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tubes électroniques</a:t>
            </a: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1940 – 1960 : disques vinyles - supports magnétiques. 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1981 : </a:t>
            </a: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entrée dans l’ère numérique : le CD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fr-FR" sz="1600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fr-FR" sz="1600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151" y="3041576"/>
            <a:ext cx="3960440" cy="381642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3699020"/>
            <a:ext cx="2580255" cy="2501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93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336A34-07E6-7A50-0BF0-4C5B3AFB92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E315E3-F955-0C93-6C83-E51DE0AAA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r>
              <a:rPr lang="fr-FR" sz="2400" b="1" dirty="0">
                <a:latin typeface="Verdana" panose="020B0604030504040204" pitchFamily="34" charset="0"/>
                <a:ea typeface="Verdana" panose="020B0604030504040204" pitchFamily="34" charset="0"/>
              </a:rPr>
              <a:t>Le monde de l’image – Photo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26C5B2C-53F2-2722-5FE7-1D8E596D9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1923797-DE7F-AB13-0438-F76B530C1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DE86A-269F-4909-A176-F3C95102B300}" type="slidenum">
              <a:rPr lang="fr-FR" smtClean="0"/>
              <a:t>24</a:t>
            </a:fld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5705D23-C005-A5E3-141A-42FFA9CBA168}"/>
              </a:ext>
            </a:extLst>
          </p:cNvPr>
          <p:cNvSpPr txBox="1"/>
          <p:nvPr/>
        </p:nvSpPr>
        <p:spPr>
          <a:xfrm>
            <a:off x="457200" y="1259175"/>
            <a:ext cx="8147248" cy="48013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endParaRPr lang="fr-FR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1969 : invention (USA) du </a:t>
            </a: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</a:t>
            </a:r>
            <a:r>
              <a:rPr lang="fr-FR" sz="1600" b="1" baseline="300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er</a:t>
            </a: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capteur électronique d’image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fr-FR" sz="1600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fr-FR" sz="1600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1990 : fin du règne de l’argentique . 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Appareils numériques destinés au grand public (Canon, Nikon etc…)</a:t>
            </a:r>
          </a:p>
          <a:p>
            <a:pPr lvl="1"/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fr-FR" sz="16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1990/ 2000 : Sites Web destinés au partage des photos numériques -  </a:t>
            </a: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logiciels de traitement des images</a:t>
            </a:r>
            <a:b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1600" b="1" i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 smartphone est roi. </a:t>
            </a:r>
            <a:b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91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B69926-9DC4-64BC-AAD9-4E72A8BE92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152048-0029-4817-69BE-87739C00B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r>
              <a:rPr lang="fr-FR" sz="2400" b="1" dirty="0">
                <a:latin typeface="Verdana" panose="020B0604030504040204" pitchFamily="34" charset="0"/>
                <a:ea typeface="Verdana" panose="020B0604030504040204" pitchFamily="34" charset="0"/>
              </a:rPr>
              <a:t>Le monde de l’image – Télévision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C56720C-6B8E-AFAE-16E0-2DBACC1DA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9FFCE59-A275-6139-6B7C-9F4E8AB32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DE86A-269F-4909-A176-F3C95102B300}" type="slidenum">
              <a:rPr lang="fr-FR" smtClean="0"/>
              <a:t>25</a:t>
            </a:fld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9417009-4C83-5F04-E3BB-FE49B3FCBBC7}"/>
              </a:ext>
            </a:extLst>
          </p:cNvPr>
          <p:cNvSpPr txBox="1"/>
          <p:nvPr/>
        </p:nvSpPr>
        <p:spPr>
          <a:xfrm>
            <a:off x="472278" y="1196752"/>
            <a:ext cx="8147248" cy="501675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ü"/>
            </a:pP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1936 : </a:t>
            </a: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premier téléviseur </a:t>
            </a: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électronique – tube cathodique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1950-1960 : large diffusion</a:t>
            </a: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– couleur - programmes 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1970-1980 : câble – satellite – magnétoscopes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Début années 2000 : </a:t>
            </a: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écrans plats LCD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/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2564904"/>
            <a:ext cx="3553559" cy="2032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4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B69926-9DC4-64BC-AAD9-4E72A8BE92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152048-0029-4817-69BE-87739C00B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r>
              <a:rPr lang="fr-FR" sz="2400" b="1" dirty="0">
                <a:latin typeface="Verdana" panose="020B0604030504040204" pitchFamily="34" charset="0"/>
                <a:ea typeface="Verdana" panose="020B0604030504040204" pitchFamily="34" charset="0"/>
              </a:rPr>
              <a:t>Télévision – L’ère numérique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C56720C-6B8E-AFAE-16E0-2DBACC1DA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9FFCE59-A275-6139-6B7C-9F4E8AB32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DE86A-269F-4909-A176-F3C95102B300}" type="slidenum">
              <a:rPr lang="fr-FR" smtClean="0"/>
              <a:t>26</a:t>
            </a:fld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9417009-4C83-5F04-E3BB-FE49B3FCBBC7}"/>
              </a:ext>
            </a:extLst>
          </p:cNvPr>
          <p:cNvSpPr txBox="1"/>
          <p:nvPr/>
        </p:nvSpPr>
        <p:spPr>
          <a:xfrm>
            <a:off x="457200" y="1408876"/>
            <a:ext cx="8147248" cy="46166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ü"/>
            </a:pP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fr-FR" sz="16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2005 : </a:t>
            </a: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TV numérique avec la TNT et Internet</a:t>
            </a:r>
            <a:b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2007</a:t>
            </a: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: TV numérique par satellites </a:t>
            </a: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(des centaines de chaines)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ASTRA, HOTBIRD etc…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fr-FR" sz="16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2010 : TV à la demande </a:t>
            </a:r>
            <a:br>
              <a:rPr lang="fr-FR" sz="16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16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         Plateformes </a:t>
            </a: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streaming</a:t>
            </a:r>
            <a:r>
              <a:rPr lang="fr-FR" sz="16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(</a:t>
            </a:r>
            <a:r>
              <a:rPr lang="fr-FR" sz="1600" b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NETFLIX  2007)</a:t>
            </a:r>
            <a:br>
              <a:rPr lang="fr-FR" sz="16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b="1" i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Modification complète du paysage médiatique </a:t>
            </a:r>
            <a:br>
              <a:rPr lang="fr-FR" b="1" i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b="1" i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Plus de consommation à heures fixes…</a:t>
            </a:r>
          </a:p>
          <a:p>
            <a:pPr lvl="1"/>
            <a:r>
              <a:rPr lang="fr-FR" b="1" i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br>
              <a:rPr lang="fr-FR" sz="16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8489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C7FC20-C529-331B-1D71-DED2FDE0E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br>
              <a:rPr lang="fr-FR" sz="24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2400" b="1" dirty="0">
                <a:latin typeface="Verdana" panose="020B0604030504040204" pitchFamily="34" charset="0"/>
                <a:ea typeface="Verdana" panose="020B0604030504040204" pitchFamily="34" charset="0"/>
              </a:rPr>
              <a:t>Et irruption du numérique dans : </a:t>
            </a:r>
            <a:br>
              <a:rPr lang="fr-FR" sz="24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24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3962D85-EAB2-C0B2-D89F-4812EF30C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0A7ED67-13A6-34F2-3FC6-93ACC3F68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DE86A-269F-4909-A176-F3C95102B300}" type="slidenum">
              <a:rPr lang="fr-FR" smtClean="0"/>
              <a:t>27</a:t>
            </a:fld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4EC2E39-1DE8-911E-675A-E50F71F520A4}"/>
              </a:ext>
            </a:extLst>
          </p:cNvPr>
          <p:cNvSpPr txBox="1"/>
          <p:nvPr/>
        </p:nvSpPr>
        <p:spPr>
          <a:xfrm>
            <a:off x="457200" y="1340768"/>
            <a:ext cx="8229600" cy="452431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ü"/>
            </a:pPr>
            <a:endParaRPr lang="fr-FR" sz="1600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/>
            <a:endParaRPr lang="fr-FR" sz="1600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/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1 - Les systèmes bancaires (paiements )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fr-FR" sz="1600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Création de la CB </a:t>
            </a: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en France en 1967 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  <a:t>1974 : 1</a:t>
            </a:r>
            <a:r>
              <a:rPr lang="fr-FR" sz="1600" b="1" i="1" baseline="30000" dirty="0">
                <a:latin typeface="Verdana" panose="020B0604030504040204" pitchFamily="34" charset="0"/>
                <a:ea typeface="Verdana" panose="020B0604030504040204" pitchFamily="34" charset="0"/>
              </a:rPr>
              <a:t>ère</a:t>
            </a:r>
            <a: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  <a:t> carte « à puce  » - 1990 : code « PIN ». </a:t>
            </a:r>
            <a:b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  <a:t>2005 : sans contact -  2022 :  smartphones</a:t>
            </a:r>
            <a:b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/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 – Les jeux vidéos</a:t>
            </a:r>
            <a:b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/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 – le système GPS </a:t>
            </a: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(smartphones, PC, voitures)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      Système américain (satellites) opérationnel en 1995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886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fr-FR" sz="2400" b="1" dirty="0">
                <a:latin typeface="Verdana" panose="020B0604030504040204" pitchFamily="34" charset="0"/>
                <a:ea typeface="Verdana" panose="020B0604030504040204" pitchFamily="34" charset="0"/>
              </a:rPr>
              <a:t>Et notre Minitel français ?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DE86A-269F-4909-A176-F3C95102B300}" type="slidenum">
              <a:rPr lang="fr-FR" smtClean="0"/>
              <a:t>28</a:t>
            </a:fld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700808"/>
            <a:ext cx="3960440" cy="2976331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802560" y="2492896"/>
            <a:ext cx="39459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De 1980 à 2012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Premier service au monde à donner l’accès à des services variés – préfiguration d’Internet</a:t>
            </a:r>
          </a:p>
        </p:txBody>
      </p:sp>
    </p:spTree>
    <p:extLst>
      <p:ext uri="{BB962C8B-B14F-4D97-AF65-F5344CB8AC3E}">
        <p14:creationId xmlns:p14="http://schemas.microsoft.com/office/powerpoint/2010/main" val="3940807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FDE999-1B8A-35F4-04C8-667D40D44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76872"/>
            <a:ext cx="8229600" cy="2515716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br>
              <a:rPr lang="fr-FR" sz="40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40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4900" b="1" dirty="0">
                <a:latin typeface="Verdana" panose="020B0604030504040204" pitchFamily="34" charset="0"/>
                <a:ea typeface="Verdana" panose="020B0604030504040204" pitchFamily="34" charset="0"/>
              </a:rPr>
              <a:t>Internet et </a:t>
            </a:r>
            <a:br>
              <a:rPr lang="fr-FR" sz="49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4900" b="1" dirty="0">
                <a:latin typeface="Verdana" panose="020B0604030504040204" pitchFamily="34" charset="0"/>
                <a:ea typeface="Verdana" panose="020B0604030504040204" pitchFamily="34" charset="0"/>
              </a:rPr>
              <a:t>Les réseaux sociaux</a:t>
            </a:r>
            <a:br>
              <a:rPr lang="fr-FR" sz="49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40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40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4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68E648D-96C9-5DFD-7711-423C4F062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0259DD0-302B-D12C-B07D-5C78A5B69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DE86A-269F-4909-A176-F3C95102B300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385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fr-FR" sz="2400" b="1" dirty="0">
                <a:latin typeface="Verdana" panose="020B0604030504040204" pitchFamily="34" charset="0"/>
                <a:ea typeface="Verdana" panose="020B0604030504040204" pitchFamily="34" charset="0"/>
              </a:rPr>
              <a:t>Préambule : les Grecs et la technique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480460" y="1561536"/>
            <a:ext cx="8136904" cy="48320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Ø"/>
            </a:pPr>
            <a:endParaRPr lang="fr-FR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/>
            <a:endParaRPr lang="fr-FR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/>
            <a:endParaRPr lang="fr-FR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/>
            <a:r>
              <a:rPr lang="fr-FR" b="1" dirty="0">
                <a:latin typeface="Verdana" panose="020B0604030504040204" pitchFamily="34" charset="0"/>
                <a:ea typeface="Verdana" panose="020B0604030504040204" pitchFamily="34" charset="0"/>
              </a:rPr>
              <a:t>Mythe de Prométhée :</a:t>
            </a:r>
          </a:p>
          <a:p>
            <a:pPr lvl="2"/>
            <a:br>
              <a:rPr lang="fr-FR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2"/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Prométhée </a:t>
            </a: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dérobe le feu </a:t>
            </a:r>
            <a:b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sacré de l’Olympe </a:t>
            </a: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pour 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en faire don aux humains</a:t>
            </a:r>
          </a:p>
          <a:p>
            <a:pPr lvl="2"/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2"/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2"/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/>
            <a:endParaRPr lang="fr-FR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/>
            <a:r>
              <a:rPr lang="fr-FR" b="1" dirty="0">
                <a:latin typeface="Verdana" panose="020B0604030504040204" pitchFamily="34" charset="0"/>
                <a:ea typeface="Verdana" panose="020B0604030504040204" pitchFamily="34" charset="0"/>
              </a:rPr>
              <a:t>Pour eux, tout objet technique est  « </a:t>
            </a:r>
            <a:r>
              <a:rPr lang="fr-FR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pharmacologique</a:t>
            </a:r>
            <a:r>
              <a:rPr lang="fr-FR" b="1" dirty="0">
                <a:latin typeface="Verdana" panose="020B0604030504040204" pitchFamily="34" charset="0"/>
                <a:ea typeface="Verdana" panose="020B0604030504040204" pitchFamily="34" charset="0"/>
              </a:rPr>
              <a:t> » </a:t>
            </a:r>
          </a:p>
          <a:p>
            <a:pPr lvl="1"/>
            <a:endParaRPr lang="fr-FR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/>
            <a:r>
              <a:rPr lang="fr-FR" b="1" dirty="0">
                <a:latin typeface="Verdana" panose="020B0604030504040204" pitchFamily="34" charset="0"/>
                <a:ea typeface="Verdana" panose="020B0604030504040204" pitchFamily="34" charset="0"/>
              </a:rPr>
              <a:t>		</a:t>
            </a:r>
            <a:r>
              <a:rPr lang="fr-FR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à la fois poison et remède</a:t>
            </a:r>
          </a:p>
          <a:p>
            <a:pPr lvl="2"/>
            <a:endParaRPr lang="fr-FR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/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42F110A-7583-E992-39E7-7D36A0F97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0510115-04ED-EC04-68EE-C44D14AC2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DE86A-269F-4909-A176-F3C95102B300}" type="slidenum">
              <a:rPr lang="fr-FR" smtClean="0"/>
              <a:t>3</a:t>
            </a:fld>
            <a:endParaRPr lang="fr-FR" dirty="0"/>
          </a:p>
        </p:txBody>
      </p:sp>
      <p:pic>
        <p:nvPicPr>
          <p:cNvPr id="7" name="Image 6" descr="Une image contenant peinture, texte, mythologie, Arts visuels&#10;&#10;Le contenu généré par l’IA peut être incorrect.">
            <a:extLst>
              <a:ext uri="{FF2B5EF4-FFF2-40B4-BE49-F238E27FC236}">
                <a16:creationId xmlns:a16="http://schemas.microsoft.com/office/drawing/2014/main" id="{7B663290-88A7-C9F6-2458-E1FF71198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437" y="1916832"/>
            <a:ext cx="2295525" cy="26193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95390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047793-313D-D148-F2F6-A24E052D7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fr-FR" sz="2400" b="1" dirty="0">
                <a:latin typeface="Verdana" panose="020B0604030504040204" pitchFamily="34" charset="0"/>
                <a:ea typeface="Verdana" panose="020B0604030504040204" pitchFamily="34" charset="0"/>
              </a:rPr>
              <a:t>Internet - 1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E522A34-C15D-5656-B7CE-EB498A543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B8B5379-2468-2948-A128-6B66CE864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DE86A-269F-4909-A176-F3C95102B300}" type="slidenum">
              <a:rPr lang="fr-FR" smtClean="0"/>
              <a:t>30</a:t>
            </a:fld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6340230-CEB3-5137-B1F0-2E276F9A8FBF}"/>
              </a:ext>
            </a:extLst>
          </p:cNvPr>
          <p:cNvSpPr txBox="1"/>
          <p:nvPr/>
        </p:nvSpPr>
        <p:spPr>
          <a:xfrm>
            <a:off x="575556" y="1633900"/>
            <a:ext cx="7992888" cy="403187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/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/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Idée à l’origine : créer un r</a:t>
            </a: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éseau permettant à différents ordinateurs de communiquer</a:t>
            </a: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                 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Démarrage : Département de la Défense américain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1962 : réseau </a:t>
            </a: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ARPANET</a:t>
            </a:r>
            <a:b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/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Remplacement par </a:t>
            </a: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Internet</a:t>
            </a: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 en 1990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Popularisation de ‘la toile’ : </a:t>
            </a: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World Wide Web’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/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27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fr-FR" sz="2400" b="1" dirty="0">
                <a:latin typeface="Verdana" panose="020B0604030504040204" pitchFamily="34" charset="0"/>
                <a:ea typeface="Verdana" panose="020B0604030504040204" pitchFamily="34" charset="0"/>
              </a:rPr>
              <a:t>Internet - 2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DE86A-269F-4909-A176-F3C95102B300}" type="slidenum">
              <a:rPr lang="fr-FR" smtClean="0"/>
              <a:t>31</a:t>
            </a:fld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547091" y="1484784"/>
            <a:ext cx="8136904" cy="427809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Ø"/>
            </a:pPr>
            <a:endParaRPr lang="fr-FR" sz="1600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/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Recherches via les </a:t>
            </a: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moteurs de recherche</a:t>
            </a:r>
            <a:b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  <a:t>1998 : Google – 2000 Yahoo – Bing etc…</a:t>
            </a:r>
            <a:b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Messagerie électronique </a:t>
            </a: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: énorme révolution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  <a:t>Adoption massive mondiale :  1996-2000</a:t>
            </a:r>
            <a:b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 1992 : 1 million d’ordinateurs connectés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 2020 : 4,5 milliards</a:t>
            </a:r>
          </a:p>
          <a:p>
            <a:pPr lvl="1"/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0337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401387-A4E3-6CD8-3F7B-BBEF672F04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D5E6FE-50FA-048A-577F-5081B9BA2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fr-FR" sz="2400" b="1" dirty="0">
                <a:latin typeface="Verdana" panose="020B0604030504040204" pitchFamily="34" charset="0"/>
                <a:ea typeface="Verdana" panose="020B0604030504040204" pitchFamily="34" charset="0"/>
              </a:rPr>
              <a:t>Internet - 3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FB18735-2CD2-5F42-123A-4352BE79A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E6A23B0-8C58-0DFD-4ED7-720FEDDBA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DE86A-269F-4909-A176-F3C95102B300}" type="slidenum">
              <a:rPr lang="fr-FR" smtClean="0"/>
              <a:t>32</a:t>
            </a:fld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7C8A799-122D-C3F8-2F89-D2C2B8F95032}"/>
              </a:ext>
            </a:extLst>
          </p:cNvPr>
          <p:cNvSpPr txBox="1"/>
          <p:nvPr/>
        </p:nvSpPr>
        <p:spPr>
          <a:xfrm>
            <a:off x="457200" y="1196752"/>
            <a:ext cx="8147248" cy="50783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Ø"/>
            </a:pP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fr-FR" b="1" i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b="1" i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un accès mondial à l’information et révolution des communications</a:t>
            </a:r>
          </a:p>
          <a:p>
            <a:pPr lvl="1"/>
            <a:br>
              <a:rPr lang="fr-FR" b="1" i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b="1" i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b="1" i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Une discontinuité dans l’histoire : a changé nos vies </a:t>
            </a:r>
            <a:br>
              <a:rPr lang="fr-FR" b="1" i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b="1" i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Plus rien ne sera comme avant !</a:t>
            </a:r>
            <a:r>
              <a:rPr lang="fr-FR" b="1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lvl="1"/>
            <a:br>
              <a:rPr lang="fr-FR" b="1" i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/>
            <a:endParaRPr lang="fr-FR" sz="1600" b="1" i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/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Un des problèmes : l’utilisation des jeunes de 13 à 18 ans :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2"/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IFOP 2017 : 63% des garçons et 37% des filles 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ont consulté des sites porno. (aujourd’hui 100% ?)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2"/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22062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6E7857-9DAC-5E9B-B2A7-AB7198C85C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C80B41-4116-29DE-7D47-98C50A7A8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316" y="548680"/>
            <a:ext cx="8229600" cy="621315"/>
          </a:xfrm>
          <a:solidFill>
            <a:schemeClr val="bg1">
              <a:lumMod val="95000"/>
            </a:schemeClr>
          </a:solidFill>
        </p:spPr>
        <p:txBody>
          <a:bodyPr>
            <a:normAutofit fontScale="90000"/>
          </a:bodyPr>
          <a:lstStyle/>
          <a:p>
            <a:br>
              <a:rPr lang="fr-FR" sz="40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40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2700" b="1" dirty="0">
                <a:latin typeface="Verdana" panose="020B0604030504040204" pitchFamily="34" charset="0"/>
                <a:ea typeface="Verdana" panose="020B0604030504040204" pitchFamily="34" charset="0"/>
              </a:rPr>
              <a:t>Apparition des réseaux</a:t>
            </a:r>
            <a:br>
              <a:rPr lang="fr-FR" sz="27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27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27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27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C7EECB0-C6EC-2376-CBA9-FBE64DF0D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F246954-175C-7B5D-725F-5330099BD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DE86A-269F-4909-A176-F3C95102B300}" type="slidenum">
              <a:rPr lang="fr-FR" smtClean="0"/>
              <a:t>33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5DD965C-7781-2013-B0EC-F8DEDDDCEF34}"/>
              </a:ext>
            </a:extLst>
          </p:cNvPr>
          <p:cNvSpPr txBox="1"/>
          <p:nvPr/>
        </p:nvSpPr>
        <p:spPr>
          <a:xfrm>
            <a:off x="480418" y="1340768"/>
            <a:ext cx="8229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48B23A3-9401-A5F3-243E-997E6FD0AE35}"/>
              </a:ext>
            </a:extLst>
          </p:cNvPr>
          <p:cNvSpPr txBox="1"/>
          <p:nvPr/>
        </p:nvSpPr>
        <p:spPr>
          <a:xfrm>
            <a:off x="462316" y="1679322"/>
            <a:ext cx="8147248" cy="427809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1200150" lvl="2" indent="-285750">
              <a:buFont typeface="Wingdings" panose="05000000000000000000" pitchFamily="2" charset="2"/>
              <a:buChar char="ü"/>
            </a:pP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Années 1980 : </a:t>
            </a: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forums de discussion </a:t>
            </a: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en ligne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1997  : Premier réseau (</a:t>
            </a: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SixDegrees.com) </a:t>
            </a:r>
            <a:b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  <a:t>Profil, </a:t>
            </a: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C</a:t>
            </a:r>
            <a: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  <a:t>onnection avec d’autres, envoi de messages</a:t>
            </a:r>
            <a:b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2002 : </a:t>
            </a:r>
            <a:r>
              <a:rPr lang="fr-FR" sz="1600" b="1" dirty="0" err="1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Linkedin</a:t>
            </a: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réseau professionnel  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200150" lvl="2" indent="-285750">
              <a:buFont typeface="Wingdings" panose="05000000000000000000" pitchFamily="2" charset="2"/>
              <a:buChar char="ü"/>
            </a:pPr>
            <a:endParaRPr lang="fr-FR" sz="16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2003 : </a:t>
            </a: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Myspace</a:t>
            </a: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 : 1</a:t>
            </a:r>
            <a:r>
              <a:rPr lang="fr-FR" sz="1600" b="1" baseline="30000" dirty="0">
                <a:latin typeface="Verdana" panose="020B0604030504040204" pitchFamily="34" charset="0"/>
                <a:ea typeface="Verdana" panose="020B0604030504040204" pitchFamily="34" charset="0"/>
              </a:rPr>
              <a:t>er</a:t>
            </a: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 gros réseau mondial</a:t>
            </a:r>
          </a:p>
          <a:p>
            <a:pPr marL="1200150" lvl="2" indent="-285750">
              <a:buFont typeface="Wingdings" panose="05000000000000000000" pitchFamily="2" charset="2"/>
              <a:buChar char="ü"/>
            </a:pP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200150" lvl="2" indent="-285750">
              <a:buFont typeface="Wingdings" panose="05000000000000000000" pitchFamily="2" charset="2"/>
              <a:buChar char="ü"/>
            </a:pP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3300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4FDFEB-33FC-C781-15BD-994D7B05A1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D5233C2-366E-F3B0-3304-F4A2B4F87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r>
              <a:rPr lang="fr-FR" sz="2400" b="1" dirty="0">
                <a:latin typeface="Verdana" panose="020B0604030504040204" pitchFamily="34" charset="0"/>
                <a:ea typeface="Verdana" panose="020B0604030504040204" pitchFamily="34" charset="0"/>
              </a:rPr>
              <a:t>Après 2000 : « l’explosion »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E044889-C005-D964-846A-5C8135D67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60AF5D8-07C7-E06E-DFE2-2EDE1B4BB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DE86A-269F-4909-A176-F3C95102B300}" type="slidenum">
              <a:rPr lang="fr-FR" smtClean="0"/>
              <a:t>34</a:t>
            </a:fld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0941C5A-950F-34EE-C979-0E22B18BAD75}"/>
              </a:ext>
            </a:extLst>
          </p:cNvPr>
          <p:cNvSpPr txBox="1"/>
          <p:nvPr/>
        </p:nvSpPr>
        <p:spPr>
          <a:xfrm>
            <a:off x="498376" y="1700808"/>
            <a:ext cx="8147248" cy="378565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ü"/>
            </a:pP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2004 : </a:t>
            </a:r>
            <a:r>
              <a:rPr lang="fr-FR" sz="1600" b="1" dirty="0" err="1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FaceBook</a:t>
            </a: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 (</a:t>
            </a: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Meta</a:t>
            </a: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) </a:t>
            </a:r>
            <a: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  <a:t>simplicité – </a:t>
            </a:r>
            <a:r>
              <a:rPr lang="fr-FR" sz="1600" b="1" i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amis et connaissances</a:t>
            </a:r>
            <a:b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2005 : </a:t>
            </a: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YouTube</a:t>
            </a: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 - </a:t>
            </a:r>
            <a: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  <a:t>plateforme de </a:t>
            </a:r>
            <a:r>
              <a:rPr lang="fr-FR" sz="1600" b="1" i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partage de vidéos</a:t>
            </a:r>
            <a:br>
              <a:rPr lang="fr-FR" sz="1600" b="1" i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i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2006 - </a:t>
            </a: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Twitter</a:t>
            </a: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(X) - </a:t>
            </a:r>
            <a: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  <a:t>concept novateur : </a:t>
            </a:r>
            <a:r>
              <a:rPr lang="fr-FR" sz="1600" b="1" i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messages courts</a:t>
            </a:r>
            <a:br>
              <a:rPr lang="fr-FR" sz="1600" b="1" i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1600" b="1" i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 </a:t>
            </a: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  </a:t>
            </a:r>
            <a: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  <a:t>monde politique, médias, monde des affaires</a:t>
            </a:r>
          </a:p>
          <a:p>
            <a:pPr lvl="1"/>
            <a:b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14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2FF3B4-4001-EC77-7B58-A4A51FF816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BAB77B-83FB-6186-A032-7FD42C687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r>
              <a:rPr lang="fr-FR" sz="2400" b="1" dirty="0">
                <a:latin typeface="Verdana" panose="020B0604030504040204" pitchFamily="34" charset="0"/>
                <a:ea typeface="Verdana" panose="020B0604030504040204" pitchFamily="34" charset="0"/>
              </a:rPr>
              <a:t>Les réseaux préférés des jeunes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1AEA848-F8FB-670D-897E-B0DEB1D5D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784A55D-2AB4-ECD8-8DEB-D466E0294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DE86A-269F-4909-A176-F3C95102B300}" type="slidenum">
              <a:rPr lang="fr-FR" smtClean="0"/>
              <a:t>35</a:t>
            </a:fld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5425BC4-63F8-E0BD-958A-4ECC0FF353A1}"/>
              </a:ext>
            </a:extLst>
          </p:cNvPr>
          <p:cNvSpPr txBox="1"/>
          <p:nvPr/>
        </p:nvSpPr>
        <p:spPr>
          <a:xfrm>
            <a:off x="498376" y="1556792"/>
            <a:ext cx="8147248" cy="44627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ü"/>
            </a:pP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fr-FR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fr-FR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Instagram</a:t>
            </a: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 (2010) – Partage de photos et vidéos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fr-FR" b="1" dirty="0" err="1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Snapchat</a:t>
            </a: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 (2011) – messages éphémères – photos et vidéos 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fr-FR" b="1" dirty="0" err="1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TikTok</a:t>
            </a: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– </a:t>
            </a: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Chine 2016 </a:t>
            </a: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 </a:t>
            </a: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partage de vidéos courtes et d’images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+ algorithme  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  <a:t>Version internationale 2017  (mais pas en Chine!). </a:t>
            </a:r>
            <a:b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1600" b="1" i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Réseau le plus populaire</a:t>
            </a:r>
            <a:br>
              <a:rPr lang="fr-FR" sz="1600" b="1" i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946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r>
              <a:rPr lang="fr-FR" sz="2400" b="1" dirty="0" err="1">
                <a:latin typeface="Verdana" panose="020B0604030504040204" pitchFamily="34" charset="0"/>
                <a:ea typeface="Verdana" panose="020B0604030504040204" pitchFamily="34" charset="0"/>
              </a:rPr>
              <a:t>Tik</a:t>
            </a:r>
            <a:r>
              <a:rPr lang="fr-FR" sz="2400" b="1" dirty="0">
                <a:latin typeface="Verdana" panose="020B0604030504040204" pitchFamily="34" charset="0"/>
                <a:ea typeface="Verdana" panose="020B0604030504040204" pitchFamily="34" charset="0"/>
              </a:rPr>
              <a:t> Tok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DE86A-269F-4909-A176-F3C95102B300}" type="slidenum">
              <a:rPr lang="fr-FR" smtClean="0"/>
              <a:t>36</a:t>
            </a:fld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539552" y="1412776"/>
            <a:ext cx="813690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fr-FR" dirty="0"/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Enquête d’Amnesty International 2024 : 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fr-FR" sz="1600" b="1" i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 millions </a:t>
            </a:r>
            <a: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  <a:t>d’utilisateurs en France!</a:t>
            </a:r>
            <a:b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  <a:t>En moins de 3h d’utilisation, </a:t>
            </a:r>
            <a:r>
              <a:rPr lang="fr-FR" sz="1600" b="1" i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exposition à des vidéos incitant à l’automutilation et au suicide</a:t>
            </a:r>
          </a:p>
          <a:p>
            <a:pPr lvl="2"/>
            <a:endParaRPr lang="fr-FR" sz="16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  <a:t>Des jeunes ont des stratégies d’évitement</a:t>
            </a:r>
            <a:b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  <a:t>Ceux qui ont des difficultés sont attirés</a:t>
            </a:r>
          </a:p>
          <a:p>
            <a:pPr marL="1200150" lvl="2" indent="-285750">
              <a:buFont typeface="Wingdings" panose="05000000000000000000" pitchFamily="2" charset="2"/>
              <a:buChar char="ü"/>
            </a:pPr>
            <a:endParaRPr lang="fr-FR" sz="16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200150" lvl="2" indent="-285750">
              <a:buFont typeface="Wingdings" panose="05000000000000000000" pitchFamily="2" charset="2"/>
              <a:buChar char="ü"/>
            </a:pPr>
            <a:endParaRPr lang="fr-FR" sz="16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2"/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Livre </a:t>
            </a: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‘Les souffrances du jeune Werther ‘(Goethe</a:t>
            </a: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) :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657350" lvl="3" indent="-285750">
              <a:buFont typeface="Wingdings" panose="05000000000000000000" pitchFamily="2" charset="2"/>
              <a:buChar char="ü"/>
            </a:pPr>
            <a: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  <a:t>Base du romantisme allemand</a:t>
            </a:r>
            <a:b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657350" lvl="3" indent="-285750">
              <a:buFont typeface="Wingdings" panose="05000000000000000000" pitchFamily="2" charset="2"/>
              <a:buChar char="ü"/>
            </a:pPr>
            <a: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  <a:t>Énorme vague de suicides en Europe !</a:t>
            </a:r>
            <a:b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422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1C3C2C-0E11-821D-1C25-D1FFFD4325F3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fr-FR" sz="2400" b="1" dirty="0">
                <a:latin typeface="Verdana" panose="020B0604030504040204" pitchFamily="34" charset="0"/>
                <a:ea typeface="Verdana" panose="020B0604030504040204" pitchFamily="34" charset="0"/>
              </a:rPr>
              <a:t>Pourquoi les réseaux sociaux ont-ils pris une telle importance ?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A4FC008-403E-6FF6-EA67-DCFB7DF7B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8F97B93-26A2-9E6E-C85D-814C594D1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DE86A-269F-4909-A176-F3C95102B300}" type="slidenum">
              <a:rPr lang="fr-FR" smtClean="0"/>
              <a:t>37</a:t>
            </a:fld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0022EC6-B9AE-7C20-45E1-535E466DBD97}"/>
              </a:ext>
            </a:extLst>
          </p:cNvPr>
          <p:cNvSpPr txBox="1"/>
          <p:nvPr/>
        </p:nvSpPr>
        <p:spPr>
          <a:xfrm>
            <a:off x="457200" y="1700808"/>
            <a:ext cx="822960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+mj-lt"/>
              <a:buAutoNum type="arabicParenR"/>
            </a:pPr>
            <a: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  <a:t>« </a:t>
            </a:r>
            <a:r>
              <a:rPr lang="fr-FR" sz="1600" b="1" i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déconstruction</a:t>
            </a:r>
            <a: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  <a:t> » des sociétés occidentales au XXème siècle : </a:t>
            </a:r>
            <a:b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  <a:t>perte des repères, fractures, perte de vue du bien commun…</a:t>
            </a:r>
            <a:b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800100" lvl="1" indent="-342900">
              <a:buFont typeface="+mj-lt"/>
              <a:buAutoNum type="arabicParenR"/>
            </a:pP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Epuisement des forces de cohésion sociale </a:t>
            </a: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  <a:t>institutions, partis politiques, syndicats, religion, entreprises</a:t>
            </a:r>
            <a:b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800100" lvl="1" indent="-342900">
              <a:buFont typeface="+mj-lt"/>
              <a:buAutoNum type="arabicParenR"/>
            </a:pPr>
            <a:r>
              <a:rPr lang="fr-FR" sz="1600" b="1" i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Vide politique pour les projets de société</a:t>
            </a:r>
            <a:br>
              <a:rPr lang="fr-FR" sz="1600" b="1" i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i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i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800100" lvl="1" indent="-342900">
              <a:buFont typeface="+mj-lt"/>
              <a:buAutoNum type="arabicParenR"/>
            </a:pPr>
            <a: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  <a:t>Sentiment d’être </a:t>
            </a:r>
            <a:r>
              <a:rPr lang="fr-FR" sz="1600" b="1" i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mal représentés</a:t>
            </a:r>
            <a: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  <a:t>, mécontentements,</a:t>
            </a:r>
            <a:b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  <a:t>recherche ‘</a:t>
            </a:r>
            <a:r>
              <a:rPr lang="fr-FR" sz="1600" b="1" i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d’horizontalité</a:t>
            </a:r>
            <a: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  <a:t>’  etc…</a:t>
            </a: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2"/>
            <a: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  <a:t>        </a:t>
            </a:r>
            <a:endParaRPr lang="fr-FR" b="1" i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49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1C3C2C-0E11-821D-1C25-D1FFFD432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r>
              <a:rPr lang="fr-FR" sz="2400" b="1" dirty="0">
                <a:latin typeface="Verdana" panose="020B0604030504040204" pitchFamily="34" charset="0"/>
                <a:ea typeface="Verdana" panose="020B0604030504040204" pitchFamily="34" charset="0"/>
              </a:rPr>
              <a:t>Les réseaux : une réponse face </a:t>
            </a:r>
            <a:br>
              <a:rPr lang="fr-FR" sz="24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2400" b="1" dirty="0">
                <a:latin typeface="Verdana" panose="020B0604030504040204" pitchFamily="34" charset="0"/>
                <a:ea typeface="Verdana" panose="020B0604030504040204" pitchFamily="34" charset="0"/>
              </a:rPr>
              <a:t>à cette situation ? 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A4FC008-403E-6FF6-EA67-DCFB7DF7B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8F97B93-26A2-9E6E-C85D-814C594D1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DE86A-269F-4909-A176-F3C95102B300}" type="slidenum">
              <a:rPr lang="fr-FR" smtClean="0"/>
              <a:t>38</a:t>
            </a:fld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0022EC6-B9AE-7C20-45E1-535E466DBD97}"/>
              </a:ext>
            </a:extLst>
          </p:cNvPr>
          <p:cNvSpPr txBox="1"/>
          <p:nvPr/>
        </p:nvSpPr>
        <p:spPr>
          <a:xfrm>
            <a:off x="457200" y="2132856"/>
            <a:ext cx="8229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fr-FR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2"/>
            <a:endParaRPr lang="fr-FR" sz="16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200150" lvl="2" indent="-285750">
              <a:buFont typeface="Wingdings" panose="05000000000000000000" pitchFamily="2" charset="2"/>
              <a:buChar char="ü"/>
            </a:pPr>
            <a:endParaRPr lang="fr-FR" sz="16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2"/>
            <a:r>
              <a:rPr lang="fr-FR" sz="2000" b="1" i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Ils offrent une autre voie d’expression</a:t>
            </a:r>
            <a:br>
              <a:rPr lang="fr-FR" sz="2000" b="1" i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2000" b="1" i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2000" b="1" i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2000" b="1" i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2"/>
            <a:r>
              <a:rPr lang="fr-FR" sz="2000" b="1" i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Et répondent au besoin de recréer des communautés</a:t>
            </a:r>
            <a:br>
              <a:rPr lang="fr-FR" sz="2000" b="1" i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b="1" i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b="1" i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b="1" i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fr-FR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2"/>
            <a: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  <a:t>            </a:t>
            </a:r>
            <a:endParaRPr lang="fr-FR" b="1" i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0176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7AE1AF-F6FF-57F7-F92D-B18456EBC13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r>
              <a:rPr lang="fr-FR" sz="2400" b="1" dirty="0">
                <a:latin typeface="Verdana" panose="020B0604030504040204" pitchFamily="34" charset="0"/>
                <a:ea typeface="Verdana" panose="020B0604030504040204" pitchFamily="34" charset="0"/>
              </a:rPr>
              <a:t>Face au vide quant aux projets de société, , une idée :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0F51F0F-FF39-030E-6903-58A604431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D7F89C0-F55F-97EC-D704-6314A9D47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94912" y="6481017"/>
            <a:ext cx="2133600" cy="365125"/>
          </a:xfrm>
        </p:spPr>
        <p:txBody>
          <a:bodyPr/>
          <a:lstStyle/>
          <a:p>
            <a:fld id="{EB7DE86A-269F-4909-A176-F3C95102B300}" type="slidenum">
              <a:rPr lang="fr-FR" smtClean="0"/>
              <a:t>39</a:t>
            </a:fld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25BD17B-6501-B6EA-0908-EC82F4C2FEB6}"/>
              </a:ext>
            </a:extLst>
          </p:cNvPr>
          <p:cNvSpPr txBox="1"/>
          <p:nvPr/>
        </p:nvSpPr>
        <p:spPr>
          <a:xfrm>
            <a:off x="481264" y="1566952"/>
            <a:ext cx="8147248" cy="455509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1"/>
            <a:endParaRPr lang="fr-FR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b="1" dirty="0">
                <a:latin typeface="Verdana" panose="020B0604030504040204" pitchFamily="34" charset="0"/>
                <a:ea typeface="Verdana" panose="020B0604030504040204" pitchFamily="34" charset="0"/>
              </a:rPr>
              <a:t>S’occuper des humains eux-mêmes, dans leur corps </a:t>
            </a:r>
            <a:br>
              <a:rPr lang="fr-FR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b="1" dirty="0">
                <a:latin typeface="Verdana" panose="020B0604030504040204" pitchFamily="34" charset="0"/>
                <a:ea typeface="Verdana" panose="020B0604030504040204" pitchFamily="34" charset="0"/>
              </a:rPr>
              <a:t>et leur imaginaire</a:t>
            </a:r>
            <a:br>
              <a:rPr lang="fr-FR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200150" lvl="2" indent="-285750">
              <a:buFont typeface="Wingdings" panose="05000000000000000000" pitchFamily="2" charset="2"/>
              <a:buChar char="Ø"/>
            </a:pP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Crée le culte du « </a:t>
            </a: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MOI</a:t>
            </a: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 » : 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657350" lvl="3" indent="-285750">
              <a:buFont typeface="Wingdings" panose="05000000000000000000" pitchFamily="2" charset="2"/>
              <a:buChar char="Ø"/>
            </a:pP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télé réalité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657350" lvl="3" indent="-285750">
              <a:buFont typeface="Wingdings" panose="05000000000000000000" pitchFamily="2" charset="2"/>
              <a:buChar char="Ø"/>
            </a:pP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Culte du </a:t>
            </a: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développement personnel</a:t>
            </a:r>
            <a:b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657350" lvl="3" indent="-285750">
              <a:buFont typeface="Wingdings" panose="05000000000000000000" pitchFamily="2" charset="2"/>
              <a:buChar char="Ø"/>
            </a:pP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mise en scène permanente de soi (smartphones) </a:t>
            </a:r>
          </a:p>
          <a:p>
            <a:pPr marL="1657350" lvl="3" indent="-285750">
              <a:buFont typeface="Wingdings" panose="05000000000000000000" pitchFamily="2" charset="2"/>
              <a:buChar char="Ø"/>
            </a:pPr>
            <a:endParaRPr lang="fr-FR" sz="1600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fr-FR" sz="20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« Je selfie, donc je suis »</a:t>
            </a:r>
          </a:p>
          <a:p>
            <a:pPr lvl="1" algn="ctr"/>
            <a:endParaRPr lang="fr-FR" sz="2000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2"/>
            <a:r>
              <a:rPr lang="fr-FR" sz="1600" b="1" i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Narcissisme, individualisme et égocentrisme à l’</a:t>
            </a:r>
            <a:r>
              <a:rPr lang="fr-FR" sz="1600" b="1" i="1" dirty="0" err="1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oeuvre</a:t>
            </a: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endParaRPr lang="fr-FR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415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fr-FR" sz="2400" b="1" dirty="0">
                <a:latin typeface="Verdana" panose="020B0604030504040204" pitchFamily="34" charset="0"/>
                <a:ea typeface="Verdana" panose="020B0604030504040204" pitchFamily="34" charset="0"/>
              </a:rPr>
              <a:t>Préambule : le siècle des Lumières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476975" y="1484784"/>
            <a:ext cx="8136904" cy="44935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Ø"/>
            </a:pPr>
            <a:endParaRPr lang="fr-FR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/>
            <a:r>
              <a:rPr lang="fr-FR" b="1" dirty="0">
                <a:latin typeface="Verdana" panose="020B0604030504040204" pitchFamily="34" charset="0"/>
                <a:ea typeface="Verdana" panose="020B0604030504040204" pitchFamily="34" charset="0"/>
              </a:rPr>
              <a:t>Engouement pour le </a:t>
            </a:r>
            <a:r>
              <a:rPr lang="fr-FR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progrès</a:t>
            </a:r>
            <a:r>
              <a:rPr lang="fr-FR" b="1" dirty="0">
                <a:latin typeface="Verdana" panose="020B0604030504040204" pitchFamily="34" charset="0"/>
                <a:ea typeface="Verdana" panose="020B0604030504040204" pitchFamily="34" charset="0"/>
              </a:rPr>
              <a:t> :</a:t>
            </a:r>
            <a:br>
              <a:rPr lang="fr-FR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Va permettre le bien-être qui amènera et le </a:t>
            </a: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bonheur</a:t>
            </a:r>
            <a:b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et la paix sociale</a:t>
            </a:r>
            <a:b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Ses fondements : </a:t>
            </a: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éducation (raison), langage et écriture</a:t>
            </a:r>
          </a:p>
          <a:p>
            <a:pPr lvl="2"/>
            <a:endParaRPr lang="fr-FR" sz="1600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2"/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/>
            <a:r>
              <a:rPr lang="fr-FR" b="1" dirty="0">
                <a:latin typeface="Verdana" panose="020B0604030504040204" pitchFamily="34" charset="0"/>
                <a:ea typeface="Verdana" panose="020B0604030504040204" pitchFamily="34" charset="0"/>
              </a:rPr>
              <a:t>La technique : moyen normalement  «</a:t>
            </a:r>
            <a:r>
              <a:rPr lang="fr-FR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neutre</a:t>
            </a:r>
            <a:r>
              <a:rPr lang="fr-FR" b="1" dirty="0">
                <a:latin typeface="Verdana" panose="020B0604030504040204" pitchFamily="34" charset="0"/>
                <a:ea typeface="Verdana" panose="020B0604030504040204" pitchFamily="34" charset="0"/>
              </a:rPr>
              <a:t>» : </a:t>
            </a:r>
          </a:p>
          <a:p>
            <a:pPr lvl="1"/>
            <a:endParaRPr lang="fr-FR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/>
            <a:r>
              <a:rPr lang="fr-FR" b="1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ambivalence : peut servir, ou nuire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	Rabelais : ‘</a:t>
            </a:r>
            <a:r>
              <a:rPr lang="fr-FR" sz="1600" b="1" i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Science sans conscience n’est que ruine de l’âme’</a:t>
            </a:r>
            <a:br>
              <a:rPr lang="fr-FR" sz="1600" b="1" i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br>
              <a:rPr lang="fr-FR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/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42F110A-7583-E992-39E7-7D36A0F97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0510115-04ED-EC04-68EE-C44D14AC2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DE86A-269F-4909-A176-F3C95102B300}" type="slidenum">
              <a:rPr lang="fr-FR" smtClean="0"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1749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CB6DCD-F387-63D1-FBC9-0A7A976A5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r>
              <a:rPr lang="fr-FR" sz="2400" b="1" dirty="0">
                <a:latin typeface="Verdana" panose="020B0604030504040204" pitchFamily="34" charset="0"/>
                <a:ea typeface="Verdana" panose="020B0604030504040204" pitchFamily="34" charset="0"/>
              </a:rPr>
              <a:t>Du côté des géants de la Tech (GAFA)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29D1836-25B3-7174-1991-5704FDD53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A137F3A-3CFF-D070-18E9-E6E184D59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DE86A-269F-4909-A176-F3C95102B300}" type="slidenum">
              <a:rPr lang="fr-FR" smtClean="0"/>
              <a:t>40</a:t>
            </a:fld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CD2B1A8-F661-ADD8-7768-D7593F75D12A}"/>
              </a:ext>
            </a:extLst>
          </p:cNvPr>
          <p:cNvSpPr txBox="1"/>
          <p:nvPr/>
        </p:nvSpPr>
        <p:spPr>
          <a:xfrm>
            <a:off x="475013" y="1484784"/>
            <a:ext cx="8229600" cy="45243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Ø"/>
            </a:pP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fr-FR" sz="1600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Les ados : des cibles privilégiées  </a:t>
            </a: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- dopés à l’angoisse de manquer quelque chose (scroll sans fin…)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Introduction des algorithmes </a:t>
            </a: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: provoquer l’addiction, 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passer plus de temps (pubs – gains d’argent) 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Les faire se sentir </a:t>
            </a: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exclus </a:t>
            </a: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s’ils ne consultent pas tout de suite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  <a:t>Résultat : attention fragmentée,  isolement, fatigue mentale, </a:t>
            </a:r>
            <a:b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  <a:t>anxiété et dépression pour beaucoup</a:t>
            </a:r>
            <a:b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200150" lvl="2" indent="-285750">
              <a:buFont typeface="Wingdings" panose="05000000000000000000" pitchFamily="2" charset="2"/>
              <a:buChar char="Ø"/>
            </a:pP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985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r>
              <a:rPr lang="fr-FR" sz="2400" b="1" dirty="0">
                <a:latin typeface="Verdana" panose="020B0604030504040204" pitchFamily="34" charset="0"/>
                <a:ea typeface="Verdana" panose="020B0604030504040204" pitchFamily="34" charset="0"/>
              </a:rPr>
              <a:t>Une quasi absence de régulation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DE86A-269F-4909-A176-F3C95102B300}" type="slidenum">
              <a:rPr lang="fr-FR" smtClean="0"/>
              <a:t>41</a:t>
            </a:fld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521977" y="1700808"/>
            <a:ext cx="813690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ü"/>
            </a:pP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Expression </a:t>
            </a: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 totale liberté car </a:t>
            </a:r>
            <a:r>
              <a:rPr lang="fr-FR" sz="1600" b="1" u="sng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anonymat</a:t>
            </a: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: </a:t>
            </a:r>
            <a:b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fr-FR" sz="1600" b="1" i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Désinhibition</a:t>
            </a:r>
            <a: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  <a:t> : permet de dire les pires horreurs, </a:t>
            </a:r>
            <a:b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  <a:t>de montrer n’importe quoi etc… </a:t>
            </a:r>
            <a:b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Tentative de l’UE avec le </a:t>
            </a: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Digital Services </a:t>
            </a:r>
            <a:r>
              <a:rPr lang="fr-FR" sz="1600" b="1" dirty="0" err="1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Act</a:t>
            </a: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adopté en août 2023 : 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</a:p>
          <a:p>
            <a:pPr lvl="1"/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fr-FR" sz="1600" b="1" i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normes de modération </a:t>
            </a:r>
            <a: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  <a:t>pour la diffusion des contenus : </a:t>
            </a:r>
            <a:b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  <a:t>      on n’en voit pas trop l’effet aujourd’hui…</a:t>
            </a:r>
            <a:b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/>
            <a:endParaRPr lang="fr-FR" sz="1600" b="1" i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UE : projet d’un accord pour contraindre les plateformes à </a:t>
            </a:r>
            <a:r>
              <a:rPr lang="fr-FR" sz="1600" b="1" i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vérifier l’âge des ados : quel contrôle ?   (UE 13 ans)</a:t>
            </a:r>
            <a:br>
              <a:rPr lang="fr-FR" sz="1600" b="1" i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i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fr-FR" sz="1600" b="1" i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9792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r>
              <a:rPr lang="fr-FR" sz="2400" b="1" dirty="0">
                <a:latin typeface="Verdana" panose="020B0604030504040204" pitchFamily="34" charset="0"/>
                <a:ea typeface="Verdana" panose="020B0604030504040204" pitchFamily="34" charset="0"/>
              </a:rPr>
              <a:t>Des conséquences dramatiques - 1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DE86A-269F-4909-A176-F3C95102B300}" type="slidenum">
              <a:rPr lang="fr-FR" smtClean="0"/>
              <a:t>42</a:t>
            </a:fld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467544" y="1484784"/>
            <a:ext cx="820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Ø"/>
            </a:pPr>
            <a:endParaRPr lang="fr-FR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fr-FR" sz="1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515155" y="1484784"/>
            <a:ext cx="8208912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ü"/>
            </a:pPr>
            <a:endParaRPr lang="fr-FR" sz="1600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Ados et étudiants </a:t>
            </a: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saturant les soins en santé mentale</a:t>
            </a:r>
            <a:b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Explosion du taux de dépression, d’automutilation,</a:t>
            </a:r>
            <a:b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 suicide, image de soi en chute libre</a:t>
            </a:r>
            <a:b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Tous les jeunes concernés dans les pays occidentaux. </a:t>
            </a:r>
            <a:b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Riches ou pauvres, blancs ou noirs ….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Jeunesse ‘</a:t>
            </a: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silencieuse</a:t>
            </a: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’ : souvent seuls et enfermés chez eux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Peu d’interactions directes, </a:t>
            </a: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déliaison sociale</a:t>
            </a:r>
            <a:b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fr-FR" sz="1600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593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r>
              <a:rPr lang="fr-FR" sz="2400" b="1" dirty="0">
                <a:latin typeface="Verdana" panose="020B0604030504040204" pitchFamily="34" charset="0"/>
                <a:ea typeface="Verdana" panose="020B0604030504040204" pitchFamily="34" charset="0"/>
              </a:rPr>
              <a:t>Des conséquences dramatiques - 2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DE86A-269F-4909-A176-F3C95102B300}" type="slidenum">
              <a:rPr lang="fr-FR" smtClean="0"/>
              <a:t>43</a:t>
            </a:fld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467544" y="1484784"/>
            <a:ext cx="820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Ø"/>
            </a:pPr>
            <a:endParaRPr lang="fr-FR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fr-FR" sz="1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32" y="1479179"/>
            <a:ext cx="3888432" cy="347500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778231"/>
            <a:ext cx="3696805" cy="3821818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971600" y="5589240"/>
            <a:ext cx="49685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Source : Nouvel </a:t>
            </a:r>
            <a:r>
              <a:rPr lang="fr-FR" sz="1600" b="1" dirty="0" err="1">
                <a:latin typeface="Verdana" panose="020B0604030504040204" pitchFamily="34" charset="0"/>
                <a:ea typeface="Verdana" panose="020B0604030504040204" pitchFamily="34" charset="0"/>
              </a:rPr>
              <a:t>Obs</a:t>
            </a: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 21/05/2025</a:t>
            </a:r>
          </a:p>
        </p:txBody>
      </p:sp>
    </p:spTree>
    <p:extLst>
      <p:ext uri="{BB962C8B-B14F-4D97-AF65-F5344CB8AC3E}">
        <p14:creationId xmlns:p14="http://schemas.microsoft.com/office/powerpoint/2010/main" val="218502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r>
              <a:rPr lang="fr-FR" sz="2400" b="1" dirty="0">
                <a:latin typeface="Verdana" panose="020B0604030504040204" pitchFamily="34" charset="0"/>
                <a:ea typeface="Verdana" panose="020B0604030504040204" pitchFamily="34" charset="0"/>
              </a:rPr>
              <a:t>La santé mentale des jeunes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DE86A-269F-4909-A176-F3C95102B300}" type="slidenum">
              <a:rPr lang="fr-FR" smtClean="0"/>
              <a:t>44</a:t>
            </a:fld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539552" y="1628800"/>
            <a:ext cx="8136904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ü"/>
            </a:pP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Fortement dégradée . </a:t>
            </a:r>
            <a:b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  <a:t>Pas de chiffres sûrs depuis 2020 (COVID) mais alertes</a:t>
            </a:r>
            <a:b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  <a:t>des psychologues et psychiatres</a:t>
            </a:r>
            <a:b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/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Filles</a:t>
            </a: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 plus touchées : apparence / </a:t>
            </a: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être « instagrammable »</a:t>
            </a:r>
            <a:b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  <a:t>(chirurgie esthétique)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Effet aggravant de l’épisode COVID </a:t>
            </a:r>
            <a:b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  <a:t>Confinement, </a:t>
            </a:r>
            <a:r>
              <a:rPr lang="fr-FR" sz="1600" b="1" i="1" dirty="0" err="1">
                <a:latin typeface="Verdana" panose="020B0604030504040204" pitchFamily="34" charset="0"/>
                <a:ea typeface="Verdana" panose="020B0604030504040204" pitchFamily="34" charset="0"/>
              </a:rPr>
              <a:t>distanciel</a:t>
            </a:r>
            <a: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  <a:t>, isolement social</a:t>
            </a:r>
            <a:b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4761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0DB38A-F8D1-6B13-9B54-774A7A00D6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47091F-3A69-EECD-4269-17369A997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r>
              <a:rPr lang="fr-FR" sz="2400" b="1" dirty="0">
                <a:latin typeface="Verdana" panose="020B0604030504040204" pitchFamily="34" charset="0"/>
                <a:ea typeface="Verdana" panose="020B0604030504040204" pitchFamily="34" charset="0"/>
              </a:rPr>
              <a:t>Un point positif des réseaux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CD261F2-C75A-9F7F-03BA-DFD6E0689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F4C7B37-71BD-E7C9-8E6C-CC77DE057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DE86A-269F-4909-A176-F3C95102B300}" type="slidenum">
              <a:rPr lang="fr-FR" smtClean="0"/>
              <a:t>45</a:t>
            </a:fld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431CC77-4112-7639-6CE4-E052713ECCD6}"/>
              </a:ext>
            </a:extLst>
          </p:cNvPr>
          <p:cNvSpPr txBox="1"/>
          <p:nvPr/>
        </p:nvSpPr>
        <p:spPr>
          <a:xfrm>
            <a:off x="464539" y="1484784"/>
            <a:ext cx="8147248" cy="430887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ü"/>
            </a:pP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2"/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Emergence des mouvements de jeunes (ou moins jeunes)</a:t>
            </a:r>
            <a:b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2"/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Visent la corruption, la justice sociale, les libertés, etc..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2"/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657350" lvl="3" indent="-285750">
              <a:buFont typeface="Wingdings" panose="05000000000000000000" pitchFamily="2" charset="2"/>
              <a:buChar char="§"/>
            </a:pPr>
            <a: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  <a:t>les printemps arabes</a:t>
            </a:r>
            <a:b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657350" lvl="3" indent="-285750">
              <a:buFont typeface="Wingdings" panose="05000000000000000000" pitchFamily="2" charset="2"/>
              <a:buChar char="§"/>
            </a:pPr>
            <a: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  <a:t>Gilets jaunes en France</a:t>
            </a:r>
            <a:b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657350" lvl="3" indent="-285750">
              <a:buFont typeface="Wingdings" panose="05000000000000000000" pitchFamily="2" charset="2"/>
              <a:buChar char="§"/>
            </a:pPr>
            <a: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  <a:t> Aujourd’hui : </a:t>
            </a:r>
            <a:r>
              <a:rPr lang="fr-FR" b="1" i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 </a:t>
            </a:r>
            <a:r>
              <a:rPr lang="fr-FR" b="1" i="1" dirty="0" err="1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Gen</a:t>
            </a:r>
            <a:r>
              <a:rPr lang="fr-FR" b="1" i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Z en action </a:t>
            </a:r>
            <a:r>
              <a:rPr lang="fr-FR" sz="1600" b="1" i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br>
              <a:rPr lang="fr-FR" sz="1600" b="1" i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i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1600" b="1" i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Népal, Sri Lanka, Madagascar, Maroc ….</a:t>
            </a:r>
          </a:p>
          <a:p>
            <a:pPr lvl="2"/>
            <a:endParaRPr lang="fr-FR" sz="16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2"/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398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0DB38A-F8D1-6B13-9B54-774A7A00D6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47091F-3A69-EECD-4269-17369A997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r>
              <a:rPr lang="fr-FR" sz="2400" b="1" dirty="0">
                <a:latin typeface="Verdana" panose="020B0604030504040204" pitchFamily="34" charset="0"/>
                <a:ea typeface="Verdana" panose="020B0604030504040204" pitchFamily="34" charset="0"/>
              </a:rPr>
              <a:t>Le paradoxe d’Internet et des réseaux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CD261F2-C75A-9F7F-03BA-DFD6E0689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F4C7B37-71BD-E7C9-8E6C-CC77DE057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DE86A-269F-4909-A176-F3C95102B300}" type="slidenum">
              <a:rPr lang="fr-FR" smtClean="0"/>
              <a:t>46</a:t>
            </a:fld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431CC77-4112-7639-6CE4-E052713ECCD6}"/>
              </a:ext>
            </a:extLst>
          </p:cNvPr>
          <p:cNvSpPr txBox="1"/>
          <p:nvPr/>
        </p:nvSpPr>
        <p:spPr>
          <a:xfrm>
            <a:off x="464539" y="1484784"/>
            <a:ext cx="8147248" cy="489364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ü"/>
            </a:pP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/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Conçus pour converser avec autrui, favoriser les échanges d’idées, être un lieu de débat démocratique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Echec : on a tout le contraire : 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fr-FR" sz="1600" b="1" i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Désinhibition numérique </a:t>
            </a:r>
            <a: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  <a:t>(idem drogues et alcool) :</a:t>
            </a:r>
            <a:b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  <a:t>on s’autorise tous les écarts aux normes de la vie sociale</a:t>
            </a:r>
            <a:b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  <a:t>ordinaire</a:t>
            </a:r>
            <a:b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  <a:t>radicalisation, violence,  haine et </a:t>
            </a:r>
            <a:r>
              <a:rPr lang="fr-FR" sz="1600" b="1" i="1" dirty="0" err="1">
                <a:latin typeface="Verdana" panose="020B0604030504040204" pitchFamily="34" charset="0"/>
                <a:ea typeface="Verdana" panose="020B0604030504040204" pitchFamily="34" charset="0"/>
              </a:rPr>
              <a:t>fake</a:t>
            </a:r>
            <a: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  <a:t> news!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endParaRPr lang="fr-FR" sz="16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200150" lvl="2" indent="-285750">
              <a:buFont typeface="Wingdings" panose="05000000000000000000" pitchFamily="2" charset="2"/>
              <a:buChar char="Ø"/>
            </a:pPr>
            <a:endParaRPr lang="fr-FR" sz="16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 algn="ctr"/>
            <a:r>
              <a:rPr lang="fr-FR" sz="2000" b="1" i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Accroissement du mal qu’ils étaient censés guérir</a:t>
            </a:r>
            <a:b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/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730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789DDD-D2EA-DA5E-9474-2A28EECA3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r>
              <a:rPr lang="fr-FR" sz="2400" b="1" dirty="0">
                <a:latin typeface="Verdana" panose="020B0604030504040204" pitchFamily="34" charset="0"/>
                <a:ea typeface="Verdana" panose="020B0604030504040204" pitchFamily="34" charset="0"/>
              </a:rPr>
              <a:t>Projet français de loi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668C42F-AB49-8356-F12B-97BF6A900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D22694D-9C8F-0337-30D2-CCB0D0BC7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DE86A-269F-4909-A176-F3C95102B300}" type="slidenum">
              <a:rPr lang="fr-FR" smtClean="0"/>
              <a:t>47</a:t>
            </a:fld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C3414B0-A72B-ED65-5364-AEFFAF9EF09C}"/>
              </a:ext>
            </a:extLst>
          </p:cNvPr>
          <p:cNvSpPr txBox="1"/>
          <p:nvPr/>
        </p:nvSpPr>
        <p:spPr>
          <a:xfrm>
            <a:off x="539552" y="1700808"/>
            <a:ext cx="8064896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ü"/>
            </a:pP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Lutter contre les effets dévastateurs des écrans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Reprend les recommandations de la commission d’enquête sur </a:t>
            </a:r>
            <a:r>
              <a:rPr lang="fr-FR" sz="1600" b="1" dirty="0" err="1">
                <a:latin typeface="Verdana" panose="020B0604030504040204" pitchFamily="34" charset="0"/>
                <a:ea typeface="Verdana" panose="020B0604030504040204" pitchFamily="34" charset="0"/>
              </a:rPr>
              <a:t>Tik</a:t>
            </a: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 Tok 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Interdiction </a:t>
            </a:r>
            <a:r>
              <a:rPr lang="fr-FR" sz="1600" b="1" dirty="0" err="1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Tik</a:t>
            </a: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Tok, Instagram et </a:t>
            </a:r>
            <a:r>
              <a:rPr lang="fr-FR" sz="1600" b="1" dirty="0" err="1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SnapChat</a:t>
            </a: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avant 15 ans</a:t>
            </a:r>
            <a:b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Couvre-feu numérique pour les 15-18 ans de 22h à 8h</a:t>
            </a:r>
            <a:b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Examen prévu 1</a:t>
            </a:r>
            <a:r>
              <a:rPr lang="fr-FR" sz="1600" b="1" baseline="30000" dirty="0">
                <a:latin typeface="Verdana" panose="020B0604030504040204" pitchFamily="34" charset="0"/>
                <a:ea typeface="Verdana" panose="020B0604030504040204" pitchFamily="34" charset="0"/>
              </a:rPr>
              <a:t>er</a:t>
            </a: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 trimestre 2026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726848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B962740-70FB-0787-9C63-87AC5D55A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2060848"/>
            <a:ext cx="8229600" cy="2548143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fr-FR" b="1" dirty="0">
                <a:latin typeface="Verdana" panose="020B0604030504040204" pitchFamily="34" charset="0"/>
                <a:ea typeface="Verdana" panose="020B0604030504040204" pitchFamily="34" charset="0"/>
              </a:rPr>
              <a:t>L’intelligence artificielle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28D862A-66BD-7925-213D-B87378075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3DA82C0-BFDC-F0BC-FCED-669E894EE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DE86A-269F-4909-A176-F3C95102B300}" type="slidenum">
              <a:rPr lang="fr-FR" smtClean="0"/>
              <a:t>48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8238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DE86A-269F-4909-A176-F3C95102B300}" type="slidenum">
              <a:rPr lang="fr-FR" smtClean="0"/>
              <a:t>49</a:t>
            </a:fld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594553" y="1340768"/>
            <a:ext cx="7776864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fr-FR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fr-FR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Novembre 2022 : irruption de l’IA dans nos vies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Des systèmes qui nous orientent (faites ceci faites cela),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qui interprètent nos comportements et nous envoient des signaux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Une nouvelle rupture dans l’histoire humaine : 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b="1" i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L’IA va assurer des tâches qui, jusque là, mobilisaient les facultés intellectuelles des humains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fr-FR" b="1" i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/>
            <a:r>
              <a:rPr lang="fr-FR" b="1" i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fr-FR" b="1" i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06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r>
              <a:rPr lang="fr-FR" sz="2400" b="1" dirty="0">
                <a:latin typeface="Verdana" panose="020B0604030504040204" pitchFamily="34" charset="0"/>
                <a:ea typeface="Verdana" panose="020B0604030504040204" pitchFamily="34" charset="0"/>
              </a:rPr>
              <a:t>Plan 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DE86A-269F-4909-A176-F3C95102B300}" type="slidenum">
              <a:rPr lang="fr-FR" smtClean="0"/>
              <a:t>5</a:t>
            </a:fld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539552" y="1628800"/>
            <a:ext cx="8136904" cy="34778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914400" lvl="1" indent="-457200">
              <a:buFont typeface="+mj-lt"/>
              <a:buAutoNum type="arabicPeriod"/>
            </a:pPr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914400" lvl="1" indent="-457200">
              <a:buFont typeface="+mj-lt"/>
              <a:buAutoNum type="arabicPeriod"/>
            </a:pPr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371600" lvl="2" indent="-457200">
              <a:buFont typeface="+mj-lt"/>
              <a:buAutoNum type="arabicPeriod"/>
            </a:pPr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</a:rPr>
              <a:t>Des origines à Internet</a:t>
            </a:r>
            <a:b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371600" lvl="2" indent="-457200">
              <a:buFont typeface="+mj-lt"/>
              <a:buAutoNum type="arabicPeriod"/>
            </a:pPr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</a:rPr>
              <a:t>Internet et les réseaux sociaux</a:t>
            </a:r>
            <a:b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371600" lvl="2" indent="-457200">
              <a:buFont typeface="+mj-lt"/>
              <a:buAutoNum type="arabicPeriod"/>
            </a:pPr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</a:rPr>
              <a:t>L’intelligence artificielle</a:t>
            </a:r>
          </a:p>
          <a:p>
            <a:pPr marL="914400" lvl="1" indent="-457200">
              <a:buFont typeface="+mj-lt"/>
              <a:buAutoNum type="arabicPeriod"/>
            </a:pPr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/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7346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310B29-BA1D-EDDA-41C4-15085AE75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r>
              <a:rPr lang="fr-FR" sz="2400" b="1" dirty="0">
                <a:latin typeface="Verdana" panose="020B0604030504040204" pitchFamily="34" charset="0"/>
                <a:ea typeface="Verdana" panose="020B0604030504040204" pitchFamily="34" charset="0"/>
              </a:rPr>
              <a:t>Les fondements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A2BE33B-6854-8A94-EC42-43059F42E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38BFE53-F6B3-AC67-174F-73AD30C03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DE86A-269F-4909-A176-F3C95102B300}" type="slidenum">
              <a:rPr lang="fr-FR" smtClean="0"/>
              <a:t>50</a:t>
            </a:fld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79BC4CA-017F-15F0-E424-63FFE4F7B4E1}"/>
              </a:ext>
            </a:extLst>
          </p:cNvPr>
          <p:cNvSpPr txBox="1"/>
          <p:nvPr/>
        </p:nvSpPr>
        <p:spPr>
          <a:xfrm>
            <a:off x="539552" y="1719344"/>
            <a:ext cx="8147248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Deux grands noms en arrière plan :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/>
            <a:r>
              <a:rPr lang="fr-FR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Alan TURING (</a:t>
            </a: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encore lui) qui a posé ces fondements (1926)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  <a:t>Il a étudié </a:t>
            </a:r>
            <a:r>
              <a:rPr lang="fr-FR" sz="1600" b="1" i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l’apprentissage au niveau d’un enfant :</a:t>
            </a:r>
          </a:p>
          <a:p>
            <a:pPr lvl="2"/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b="1" i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Par essai et erreur, p</a:t>
            </a:r>
            <a: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  <a:t>as par raisonnement logique</a:t>
            </a:r>
            <a:b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/>
            <a:r>
              <a:rPr lang="fr-FR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Jean PIAGET – </a:t>
            </a: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psychologue et sociologue suisse (1896-1980)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  <a:t>Psychologie du développement – sciences cognitives</a:t>
            </a:r>
            <a:b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/>
            <a: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  <a:t>	« intelligence » comprise comme une adaptation du vivant à 	son milieu</a:t>
            </a:r>
            <a:b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/>
            <a: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8009051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r>
              <a:rPr lang="fr-FR" sz="2400" b="1" dirty="0">
                <a:latin typeface="Verdana" panose="020B0604030504040204" pitchFamily="34" charset="0"/>
                <a:ea typeface="Verdana" panose="020B0604030504040204" pitchFamily="34" charset="0"/>
              </a:rPr>
              <a:t>Présupposés de l’intelligence artificielle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88224" y="6492875"/>
            <a:ext cx="2133600" cy="365125"/>
          </a:xfrm>
        </p:spPr>
        <p:txBody>
          <a:bodyPr/>
          <a:lstStyle/>
          <a:p>
            <a:fld id="{EB7DE86A-269F-4909-A176-F3C95102B300}" type="slidenum">
              <a:rPr lang="fr-FR" smtClean="0"/>
              <a:t>51</a:t>
            </a:fld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395536" y="1628800"/>
            <a:ext cx="8136904" cy="46166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lvl="1"/>
            <a:endParaRPr lang="fr-FR" dirty="0"/>
          </a:p>
          <a:p>
            <a:pPr marL="800100" lvl="1" indent="-342900">
              <a:buFont typeface="+mj-lt"/>
              <a:buAutoNum type="arabicParenR"/>
            </a:pP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	On peut lire sans comprendre. 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  </a:t>
            </a: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</a:t>
            </a:r>
            <a:r>
              <a:rPr lang="fr-FR" sz="1600" b="1" i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’il est possible de lire sans comprendre, on peut simuler la 	compréhension</a:t>
            </a:r>
            <a:br>
              <a:rPr lang="fr-FR" sz="1600" b="1" i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800100" lvl="1" indent="-342900">
              <a:buFont typeface="+mj-lt"/>
              <a:buAutoNum type="arabicParenR"/>
            </a:pP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	On doit pouvoir accéder à l’intelligence </a:t>
            </a: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par des modèles</a:t>
            </a:r>
            <a:b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de   langage (LLM) </a:t>
            </a:r>
            <a:b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800100" lvl="1" indent="-342900">
              <a:buFont typeface="+mj-lt"/>
              <a:buAutoNum type="arabicParenR"/>
            </a:pP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800100" lvl="1" indent="-342900">
              <a:buFont typeface="+mj-lt"/>
              <a:buAutoNum type="arabicParenR"/>
            </a:pP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800100" lvl="1" indent="-342900">
              <a:buFont typeface="+mj-lt"/>
              <a:buAutoNum type="arabicParenR"/>
            </a:pP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Analogie entre  </a:t>
            </a: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esprit et programme,  cerveau humain et ordinateur</a:t>
            </a:r>
            <a:b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1600" b="1" i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Robots</a:t>
            </a:r>
            <a: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  <a:t> en science fiction comme en robotique humanoïde : des doubles des humains</a:t>
            </a:r>
            <a:endParaRPr lang="fr-FR" sz="1600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/>
            <a:br>
              <a:rPr lang="fr-FR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33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2564D8-7BE8-3254-C388-39D31B911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fr-FR" sz="2400" b="1" dirty="0">
                <a:latin typeface="Verdana" panose="020B0604030504040204" pitchFamily="34" charset="0"/>
                <a:ea typeface="Verdana" panose="020B0604030504040204" pitchFamily="34" charset="0"/>
              </a:rPr>
              <a:t>Bref historique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A11B296-9F2A-0B8E-418B-648D21838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9A97FE1-9D4A-A415-0417-289F25131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DE86A-269F-4909-A176-F3C95102B300}" type="slidenum">
              <a:rPr lang="fr-FR" smtClean="0"/>
              <a:t>52</a:t>
            </a:fld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1039ED2-F555-24DC-CEF0-14FD6CEEF7C3}"/>
              </a:ext>
            </a:extLst>
          </p:cNvPr>
          <p:cNvSpPr txBox="1"/>
          <p:nvPr/>
        </p:nvSpPr>
        <p:spPr>
          <a:xfrm>
            <a:off x="489135" y="1340768"/>
            <a:ext cx="821925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IA : terme apparu en 1956 – nouvelle discipline scientifique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aux USA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1980 – 1987 : Boom des </a:t>
            </a: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systèmes experts </a:t>
            </a:r>
            <a:b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               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   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1997 : choc du succès de </a:t>
            </a: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l’IBM </a:t>
            </a:r>
            <a:r>
              <a:rPr lang="fr-FR" sz="1600" b="1" dirty="0" err="1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Deep</a:t>
            </a: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Blue contre Kasparov </a:t>
            </a:r>
            <a:b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   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2010 : introduction du « </a:t>
            </a: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Deep Learning </a:t>
            </a: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» en IA 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             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 2022 : arrivée spectaculaire de </a:t>
            </a:r>
            <a:r>
              <a:rPr lang="fr-FR" sz="1600" b="1" dirty="0" err="1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ChatGPT</a:t>
            </a: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: le choc !</a:t>
            </a: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891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D435F1-CC0F-B8B1-9901-BF79DCF89B5E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fr-FR" sz="2400" b="1" dirty="0">
                <a:latin typeface="Verdana" panose="020B0604030504040204" pitchFamily="34" charset="0"/>
                <a:ea typeface="Verdana" panose="020B0604030504040204" pitchFamily="34" charset="0"/>
              </a:rPr>
              <a:t>L’IA et la science-fiction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BD4024C-BBD3-29A1-87ED-C8BE9C7B4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4939B6D-C0C2-599F-55C1-B2A24DE95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DE86A-269F-4909-A176-F3C95102B300}" type="slidenum">
              <a:rPr lang="fr-FR" smtClean="0"/>
              <a:t>53</a:t>
            </a:fld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3B30A9D-3942-A6B3-CACD-ACE66F3743AC}"/>
              </a:ext>
            </a:extLst>
          </p:cNvPr>
          <p:cNvSpPr txBox="1"/>
          <p:nvPr/>
        </p:nvSpPr>
        <p:spPr>
          <a:xfrm>
            <a:off x="475013" y="198884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Ø"/>
            </a:pPr>
            <a:endParaRPr lang="fr-FR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0AD3E89-A3D3-D887-F9AB-B1757B54548B}"/>
              </a:ext>
            </a:extLst>
          </p:cNvPr>
          <p:cNvSpPr txBox="1"/>
          <p:nvPr/>
        </p:nvSpPr>
        <p:spPr>
          <a:xfrm>
            <a:off x="457414" y="1706820"/>
            <a:ext cx="8129435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fr-FR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b="1" dirty="0">
                <a:latin typeface="Verdana" panose="020B0604030504040204" pitchFamily="34" charset="0"/>
                <a:ea typeface="Verdana" panose="020B0604030504040204" pitchFamily="34" charset="0"/>
              </a:rPr>
              <a:t>« </a:t>
            </a:r>
            <a:r>
              <a:rPr lang="fr-FR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Les robots </a:t>
            </a:r>
            <a:r>
              <a:rPr lang="fr-FR" b="1" dirty="0">
                <a:latin typeface="Verdana" panose="020B0604030504040204" pitchFamily="34" charset="0"/>
                <a:ea typeface="Verdana" panose="020B0604030504040204" pitchFamily="34" charset="0"/>
              </a:rPr>
              <a:t>», 1967, Isaac ASIMOV</a:t>
            </a:r>
          </a:p>
          <a:p>
            <a:pPr lvl="2"/>
            <a: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  <a:t>Édiction des 3 lois de la robotique</a:t>
            </a:r>
          </a:p>
          <a:p>
            <a:pPr lvl="1"/>
            <a:endParaRPr lang="fr-FR" sz="1600" b="1" i="1" dirty="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/>
            <a:endParaRPr lang="fr-FR" sz="1600" b="1" i="1" dirty="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Livre « </a:t>
            </a: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2001, l’Odyssée de l’espace </a:t>
            </a: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», 1968, Arthur 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 C. CLARKE + film de Stanley KUBRICK 1968 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  <a:t>Premier cas de conflit avec une IA (HAL 9000)</a:t>
            </a:r>
            <a:b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Films ‘The Matrix’ (1999), ’</a:t>
            </a:r>
            <a:r>
              <a:rPr lang="fr-FR" sz="1600" b="1" dirty="0" err="1">
                <a:latin typeface="Verdana" panose="020B0604030504040204" pitchFamily="34" charset="0"/>
                <a:ea typeface="Verdana" panose="020B0604030504040204" pitchFamily="34" charset="0"/>
              </a:rPr>
              <a:t>Inception</a:t>
            </a: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’ (2010), 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‘Ex Machina’ (2014), série ‘Terminator’ et bien d’autres…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Film ‘HER’, </a:t>
            </a: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2013 : </a:t>
            </a:r>
            <a: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  <a:t>un écrivain qui tombe amoureux d’une IA</a:t>
            </a:r>
            <a:b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/>
            <a:br>
              <a:rPr lang="fr-FR" sz="1600" b="1" i="1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i="1" dirty="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6907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r>
              <a:rPr lang="fr-FR" sz="2400" b="1" dirty="0">
                <a:latin typeface="Verdana" panose="020B0604030504040204" pitchFamily="34" charset="0"/>
                <a:ea typeface="Verdana" panose="020B0604030504040204" pitchFamily="34" charset="0"/>
              </a:rPr>
              <a:t>Trois axes principaux aujourd’hui 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DE86A-269F-4909-A176-F3C95102B300}" type="slidenum">
              <a:rPr lang="fr-FR" smtClean="0"/>
              <a:t>54</a:t>
            </a:fld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467544" y="1556792"/>
            <a:ext cx="820891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ü"/>
            </a:pPr>
            <a:endParaRPr lang="fr-FR" dirty="0"/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fr-FR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fr-FR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les systèmes experts</a:t>
            </a:r>
            <a:br>
              <a:rPr lang="fr-FR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fr-FR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 robotique (automatisation)  et robotique humanoïde</a:t>
            </a:r>
            <a:br>
              <a:rPr lang="fr-FR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fr-FR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 contrôle des populations </a:t>
            </a:r>
            <a:br>
              <a:rPr lang="fr-FR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230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09EFF5-67FD-5C66-7359-E274F99EF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r>
              <a:rPr lang="fr-FR" sz="2400" b="1" dirty="0">
                <a:latin typeface="Verdana" panose="020B0604030504040204" pitchFamily="34" charset="0"/>
                <a:ea typeface="Verdana" panose="020B0604030504040204" pitchFamily="34" charset="0"/>
              </a:rPr>
              <a:t>Les types d’IA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271ABE4-E06B-6EBB-9742-B543CDB32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F33E82B-0F6B-C0E7-14A4-2B2D13618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DE86A-269F-4909-A176-F3C95102B300}" type="slidenum">
              <a:rPr lang="fr-FR" smtClean="0"/>
              <a:t>55</a:t>
            </a:fld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BDEE642-66BB-84FA-6F8B-14D2E1A5447D}"/>
              </a:ext>
            </a:extLst>
          </p:cNvPr>
          <p:cNvSpPr txBox="1"/>
          <p:nvPr/>
        </p:nvSpPr>
        <p:spPr>
          <a:xfrm>
            <a:off x="454371" y="1397675"/>
            <a:ext cx="8280920" cy="50167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Ø"/>
            </a:pPr>
            <a:endParaRPr lang="fr-FR" sz="1600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Système expert </a:t>
            </a: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: IA particulière attachée à un domaine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Les </a:t>
            </a:r>
            <a:r>
              <a:rPr lang="fr-FR" sz="1600" b="1" dirty="0" err="1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chatbots</a:t>
            </a: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: </a:t>
            </a: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programmes simulant une conversation humaine. &gt; Tel. Services clients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IA générative : vise l’équivalent du cerveau humain ou mieux…. </a:t>
            </a:r>
            <a:b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Génère du contenu original : 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Textes :  interprétation de requêtes (</a:t>
            </a: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prompts</a:t>
            </a: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) 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génération de texte en réponse, en langage humain.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Images (photos, vidéos,), musique, personnages … 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/>
            <a:endParaRPr lang="fr-FR" sz="1600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182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E849CF-4322-FEA4-DD5F-17ECF6257C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F9F7CA-8864-E61B-475D-EA6B93E9C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89769"/>
            <a:ext cx="8229600" cy="93610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r>
              <a:rPr lang="fr-FR" sz="2400" b="1" dirty="0">
                <a:latin typeface="Verdana" panose="020B0604030504040204" pitchFamily="34" charset="0"/>
                <a:ea typeface="Verdana" panose="020B0604030504040204" pitchFamily="34" charset="0"/>
              </a:rPr>
              <a:t>Les systèmes experts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0B001FB-05E1-6EE9-E5C0-C876DF2D2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07F9C86-329C-0637-907B-D155469FA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DE86A-269F-4909-A176-F3C95102B300}" type="slidenum">
              <a:rPr lang="fr-FR" smtClean="0"/>
              <a:t>56</a:t>
            </a:fld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A205A36-DDEF-C4B8-EC8B-8BAFFD9FA437}"/>
              </a:ext>
            </a:extLst>
          </p:cNvPr>
          <p:cNvSpPr txBox="1"/>
          <p:nvPr/>
        </p:nvSpPr>
        <p:spPr>
          <a:xfrm>
            <a:off x="467544" y="1772816"/>
            <a:ext cx="8219256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fr-FR" sz="1600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/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Appliqués à des domaines particuliers</a:t>
            </a:r>
            <a:b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Concept apparu en 1960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Fondé sur  :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Base de connaissances </a:t>
            </a: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du domaine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Les </a:t>
            </a: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règles</a:t>
            </a: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 du domaine (rien à inventer)</a:t>
            </a:r>
          </a:p>
          <a:p>
            <a:pPr lvl="2"/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860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2EB70C-9766-A217-2371-63B33B6C4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r>
              <a:rPr lang="fr-FR" sz="2400" b="1" dirty="0">
                <a:latin typeface="Verdana" panose="020B0604030504040204" pitchFamily="34" charset="0"/>
                <a:ea typeface="Verdana" panose="020B0604030504040204" pitchFamily="34" charset="0"/>
              </a:rPr>
              <a:t>Exemples de systèmes experts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261949C-B57B-EF55-81EC-76FE7C750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E8FCAF0-D6D2-6093-4051-64CC3D0CC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DE86A-269F-4909-A176-F3C95102B300}" type="slidenum">
              <a:rPr lang="fr-FR" smtClean="0"/>
              <a:t>57</a:t>
            </a:fld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1CD05E7-F481-02A0-FEEB-E425758B6672}"/>
              </a:ext>
            </a:extLst>
          </p:cNvPr>
          <p:cNvSpPr txBox="1"/>
          <p:nvPr/>
        </p:nvSpPr>
        <p:spPr>
          <a:xfrm>
            <a:off x="539552" y="1484784"/>
            <a:ext cx="8147248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Ø"/>
            </a:pPr>
            <a:endParaRPr lang="fr-FR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Maquette ‘numériques</a:t>
            </a: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’ pour l’industrie, </a:t>
            </a: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architecture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interprétation imagerie en </a:t>
            </a: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médecine 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Jeux</a:t>
            </a: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 (bridge, échecs, jeu de go, etc…)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Reconnaissance faciale, vocale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Traduction</a:t>
            </a: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automatique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Simulateur de vol, voiture autonome </a:t>
            </a: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etc…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336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8EE0A2-2988-A38C-3700-1AF3B4905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r>
              <a:rPr lang="fr-FR" sz="2400" b="1" dirty="0">
                <a:latin typeface="Verdana" panose="020B0604030504040204" pitchFamily="34" charset="0"/>
                <a:ea typeface="Verdana" panose="020B0604030504040204" pitchFamily="34" charset="0"/>
              </a:rPr>
              <a:t>Systèmes experts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B136FB7-C857-0463-A16C-DD73B26C2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B181D96-6971-C84C-8443-D4B3121EB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DE86A-269F-4909-A176-F3C95102B300}" type="slidenum">
              <a:rPr lang="fr-FR" smtClean="0"/>
              <a:t>58</a:t>
            </a:fld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A1BD414-9C2B-0E06-1C2D-E947492C3F77}"/>
              </a:ext>
            </a:extLst>
          </p:cNvPr>
          <p:cNvSpPr txBox="1"/>
          <p:nvPr/>
        </p:nvSpPr>
        <p:spPr>
          <a:xfrm>
            <a:off x="539552" y="1556792"/>
            <a:ext cx="814724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fr-FR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/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/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Outils puissants, d’une grande efficacité, largement opérationnels dans de nombreux domaines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/>
            <a: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  <a:t>Ces IA percent et ont déjà commencé à changer la vie des gens</a:t>
            </a:r>
            <a:b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i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i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2"/>
            <a:r>
              <a:rPr lang="fr-FR" b="1" i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Ces systèmes vont progressivement remplacer les hommes, voire faire beaucoup mieux…</a:t>
            </a:r>
            <a:br>
              <a:rPr lang="fr-FR" b="1" i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b="1" i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b="1" i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parfois beaucoup moins bien</a:t>
            </a:r>
            <a:br>
              <a:rPr lang="fr-FR" b="1" i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b="1" i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/>
            <a:endParaRPr lang="fr-FR" sz="2000" b="1" i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6574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111294-8333-4F3E-B37D-B543CB896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r>
              <a:rPr lang="fr-FR" sz="2400" b="1" dirty="0">
                <a:latin typeface="Verdana" panose="020B0604030504040204" pitchFamily="34" charset="0"/>
                <a:ea typeface="Verdana" panose="020B0604030504040204" pitchFamily="34" charset="0"/>
              </a:rPr>
              <a:t>Comment fonctionne l’IA générative ?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84D69BF-1DA3-19A2-3EAE-81BA07BF6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99AF2E7-C017-6384-D5A2-A7C429183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DE86A-269F-4909-A176-F3C95102B300}" type="slidenum">
              <a:rPr lang="fr-FR" smtClean="0"/>
              <a:t>59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CCABE51-F329-CBBD-8452-601F4261D86A}"/>
              </a:ext>
            </a:extLst>
          </p:cNvPr>
          <p:cNvSpPr txBox="1"/>
          <p:nvPr/>
        </p:nvSpPr>
        <p:spPr>
          <a:xfrm>
            <a:off x="457200" y="1484784"/>
            <a:ext cx="82296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ü"/>
            </a:pP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Deux composantes :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fr-FR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Les données </a:t>
            </a: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(ou paramètres) sur lesquelles l’IA va s’entrainer (Deep Learning)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fr-FR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Les algorithmes </a:t>
            </a: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pour 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1) l’interprétation de la requête de l’utilisateur (le </a:t>
            </a: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prompt</a:t>
            </a: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) 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2"/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    2) la génération de la réponse (texte, image, musique)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200150" lvl="2" indent="-285750">
              <a:buFont typeface="Wingdings" panose="05000000000000000000" pitchFamily="2" charset="2"/>
              <a:buChar char="ü"/>
            </a:pP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684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2492896"/>
            <a:ext cx="8229600" cy="2088232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br>
              <a:rPr lang="fr-FR" sz="3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3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3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3600" b="1" dirty="0">
                <a:latin typeface="Verdana" panose="020B0604030504040204" pitchFamily="34" charset="0"/>
                <a:ea typeface="Verdana" panose="020B0604030504040204" pitchFamily="34" charset="0"/>
              </a:rPr>
              <a:t>Des origines à Internet</a:t>
            </a:r>
            <a:br>
              <a:rPr lang="fr-FR" sz="3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3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3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36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DE86A-269F-4909-A176-F3C95102B300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885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ECBBAE-649C-DDD9-EC9E-AFC4AC925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r>
              <a:rPr lang="fr-FR" sz="2400" b="1" dirty="0">
                <a:latin typeface="Verdana" panose="020B0604030504040204" pitchFamily="34" charset="0"/>
                <a:ea typeface="Verdana" panose="020B0604030504040204" pitchFamily="34" charset="0"/>
              </a:rPr>
              <a:t>Fonctionnement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6256BC8-FE8A-33A8-F2B3-4DE7D9FF6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1D6621A-04D1-22CE-16B6-B47AECE8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DE86A-269F-4909-A176-F3C95102B300}" type="slidenum">
              <a:rPr lang="fr-FR" smtClean="0"/>
              <a:t>60</a:t>
            </a:fld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B4DEE0B-E8AD-D514-3892-D2C55CF99D95}"/>
              </a:ext>
            </a:extLst>
          </p:cNvPr>
          <p:cNvSpPr txBox="1"/>
          <p:nvPr/>
        </p:nvSpPr>
        <p:spPr>
          <a:xfrm>
            <a:off x="457200" y="1340768"/>
            <a:ext cx="8229600" cy="501675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lvl="1"/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Entrainement sur de </a:t>
            </a: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grandes quantités de données</a:t>
            </a:r>
            <a:b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Expression sur une </a:t>
            </a: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base probabiliste </a:t>
            </a: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(statistiques)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  <a:t>Ce qui est rare, improbable, ne sera jamais retenu</a:t>
            </a:r>
            <a:b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  <a:t>statistiquement dans les données! </a:t>
            </a:r>
            <a:b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Et l’IA se ‘nourrit’ (données) de ce quelle produit et qui 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est probabilisé, ce qui conduira à :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  <a:t>Uniformisation, standardisation…</a:t>
            </a:r>
            <a:b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fr-FR" sz="1600" b="1" i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 peut pas – congénitalement – produire d’originalité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/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19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r>
              <a:rPr lang="fr-FR" sz="2400" b="1" dirty="0">
                <a:latin typeface="Verdana" panose="020B0604030504040204" pitchFamily="34" charset="0"/>
                <a:ea typeface="Verdana" panose="020B0604030504040204" pitchFamily="34" charset="0"/>
              </a:rPr>
              <a:t>Les IA génératives : modèles de langage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DE86A-269F-4909-A176-F3C95102B300}" type="slidenum">
              <a:rPr lang="fr-FR" smtClean="0"/>
              <a:t>61</a:t>
            </a:fld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539552" y="1628800"/>
            <a:ext cx="813690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fr-FR" sz="1600" b="1" dirty="0" err="1">
                <a:latin typeface="Verdana" panose="020B0604030504040204" pitchFamily="34" charset="0"/>
                <a:ea typeface="Verdana" panose="020B0604030504040204" pitchFamily="34" charset="0"/>
              </a:rPr>
              <a:t>ChatGPT</a:t>
            </a: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 (</a:t>
            </a:r>
            <a:r>
              <a:rPr lang="fr-FR" sz="1600" b="1" dirty="0" err="1">
                <a:latin typeface="Verdana" panose="020B0604030504040204" pitchFamily="34" charset="0"/>
                <a:ea typeface="Verdana" panose="020B0604030504040204" pitchFamily="34" charset="0"/>
              </a:rPr>
              <a:t>OpenAI</a:t>
            </a: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), Claude, Mistral en France (2023) etc… 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fr-FR" sz="1600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fr-FR" sz="1600" b="1" dirty="0" err="1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ChatGPT</a:t>
            </a: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: sortie en 2022 – Démocratisation 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  <a:t>700 millions d’utilisateurs en 2025</a:t>
            </a:r>
            <a:b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  <a:t>Le meilleur </a:t>
            </a:r>
            <a:r>
              <a:rPr lang="fr-FR" sz="1600" b="1" i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« ami » des lycéens et étudiants</a:t>
            </a:r>
            <a:br>
              <a:rPr lang="fr-FR" sz="1600" b="1" i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i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200150" lvl="2" indent="-285750">
              <a:buFont typeface="Wingdings" panose="05000000000000000000" pitchFamily="2" charset="2"/>
              <a:buChar char="ü"/>
            </a:pPr>
            <a:endParaRPr lang="fr-FR" sz="1600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DANGER : Des connexions neuronales sont abandonnées </a:t>
            </a: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quand les activités de lecture et écriture ne sont plus pratiquées </a:t>
            </a:r>
            <a:b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  <a:t>Etudiants incapables de parler des textes de </a:t>
            </a:r>
            <a:b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1600" b="1" i="1" dirty="0" err="1">
                <a:latin typeface="Verdana" panose="020B0604030504040204" pitchFamily="34" charset="0"/>
                <a:ea typeface="Verdana" panose="020B0604030504040204" pitchFamily="34" charset="0"/>
              </a:rPr>
              <a:t>ChatGPT</a:t>
            </a:r>
            <a: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  <a:t> qu’ils viennent de générer</a:t>
            </a: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/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67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65F074-C59C-2072-48AF-1A5FDA20B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r>
              <a:rPr lang="fr-FR" sz="2400" b="1" dirty="0">
                <a:latin typeface="Verdana" panose="020B0604030504040204" pitchFamily="34" charset="0"/>
                <a:ea typeface="Verdana" panose="020B0604030504040204" pitchFamily="34" charset="0"/>
              </a:rPr>
              <a:t>Intelligence et IA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A949457-2116-0B20-A55B-4690B92CA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0899A4D-346E-EFD4-F8C0-094055EC0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72630" y="6492875"/>
            <a:ext cx="2133600" cy="365125"/>
          </a:xfrm>
        </p:spPr>
        <p:txBody>
          <a:bodyPr/>
          <a:lstStyle/>
          <a:p>
            <a:fld id="{EB7DE86A-269F-4909-A176-F3C95102B300}" type="slidenum">
              <a:rPr lang="fr-FR" smtClean="0"/>
              <a:t>62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545F256-985D-BE22-A6E3-68E962244D87}"/>
              </a:ext>
            </a:extLst>
          </p:cNvPr>
          <p:cNvSpPr txBox="1"/>
          <p:nvPr/>
        </p:nvSpPr>
        <p:spPr>
          <a:xfrm>
            <a:off x="539552" y="1628800"/>
            <a:ext cx="8147248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/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L’intelligence : </a:t>
            </a:r>
          </a:p>
          <a:p>
            <a:pPr lvl="1"/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/>
            <a: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  <a:t>Capacité de discernement, à distinguer le vrai du faux, à argumenter, imaginer de nouveaux concepts, à faire des expériences de pensée (Galilée, Einstein), </a:t>
            </a:r>
          </a:p>
          <a:p>
            <a:pPr lvl="1"/>
            <a:endParaRPr lang="fr-FR" b="1" i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/>
            <a: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fr-FR" b="1" i="1" dirty="0">
                <a:latin typeface="Verdana" panose="020B0604030504040204" pitchFamily="34" charset="0"/>
                <a:ea typeface="Verdana" panose="020B0604030504040204" pitchFamily="34" charset="0"/>
              </a:rPr>
              <a:t>Toutes choses que l’IA ne sait pas faire</a:t>
            </a:r>
            <a:br>
              <a:rPr lang="fr-FR" b="1" i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b="1" i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b="1" i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b="1" i="1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fr-FR" b="1" i="1" dirty="0" err="1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ChatGPT</a:t>
            </a:r>
            <a:r>
              <a:rPr lang="fr-FR" b="1" i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ne comprend pas ce qu’il écrit : </a:t>
            </a:r>
          </a:p>
          <a:p>
            <a:pPr lvl="1"/>
            <a:endParaRPr lang="fr-FR" sz="16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/>
            <a: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  <a:t>	     	</a:t>
            </a:r>
            <a:r>
              <a:rPr lang="fr-FR" sz="2000" b="1" i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l’IA </a:t>
            </a:r>
            <a:r>
              <a:rPr lang="fr-FR" sz="2000" b="1" i="1" u="sng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mime</a:t>
            </a:r>
            <a:r>
              <a:rPr lang="fr-FR" sz="2000" b="1" i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l’intelligence</a:t>
            </a:r>
            <a:br>
              <a:rPr lang="fr-FR" sz="2000" b="1" i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2000" b="1" i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/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/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06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9368C89-0B70-49EA-CD36-1B9158E68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r>
              <a:rPr lang="fr-FR" sz="2400" b="1" dirty="0">
                <a:latin typeface="Verdana" panose="020B0604030504040204" pitchFamily="34" charset="0"/>
                <a:ea typeface="Verdana" panose="020B0604030504040204" pitchFamily="34" charset="0"/>
              </a:rPr>
              <a:t>L’intelligence et l’IA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89E4D30-C07C-F2DE-E235-BBA80FC3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688A701-C38C-4731-A1ED-B2319B236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DE86A-269F-4909-A176-F3C95102B300}" type="slidenum">
              <a:rPr lang="fr-FR" smtClean="0"/>
              <a:t>63</a:t>
            </a:fld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E679934-672E-164B-0415-A8CE9A89D933}"/>
              </a:ext>
            </a:extLst>
          </p:cNvPr>
          <p:cNvSpPr txBox="1"/>
          <p:nvPr/>
        </p:nvSpPr>
        <p:spPr>
          <a:xfrm>
            <a:off x="547647" y="1268760"/>
            <a:ext cx="8147248" cy="48936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ü"/>
            </a:pPr>
            <a:endParaRPr lang="fr-FR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L’intelligence : du côté des créateurs des algorithmes de l’IA </a:t>
            </a:r>
            <a:b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(provisoirement?)</a:t>
            </a:r>
            <a:b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lvl="2"/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Mira MURATTI, cerveau de </a:t>
            </a:r>
            <a:r>
              <a:rPr lang="fr-FR" sz="1600" b="1" dirty="0" err="1">
                <a:latin typeface="Verdana" panose="020B0604030504040204" pitchFamily="34" charset="0"/>
                <a:ea typeface="Verdana" panose="020B0604030504040204" pitchFamily="34" charset="0"/>
              </a:rPr>
              <a:t>ChatGPT</a:t>
            </a: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Reid HOFFMAN, cocréateur de </a:t>
            </a:r>
            <a:r>
              <a:rPr lang="fr-FR" sz="1600" b="1" dirty="0" err="1">
                <a:latin typeface="Verdana" panose="020B0604030504040204" pitchFamily="34" charset="0"/>
                <a:ea typeface="Verdana" panose="020B0604030504040204" pitchFamily="34" charset="0"/>
              </a:rPr>
              <a:t>Linkedin</a:t>
            </a: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Joelle BARRAL, responsable Google de DeepMind 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etc…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2"/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L’IA est un outil</a:t>
            </a: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, comme le marteau en est un : 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  <a:t>C’est l’utilisateur qui ‘tient le manche’ (en l’occurrence le </a:t>
            </a:r>
            <a:r>
              <a:rPr lang="fr-FR" sz="1600" b="1" i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prompt</a:t>
            </a:r>
            <a: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  <a:t>) </a:t>
            </a:r>
            <a:b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fr-FR" b="1" i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Ça ne fait rien tout seul…</a:t>
            </a:r>
            <a:br>
              <a:rPr lang="fr-FR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fr-FR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3841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r>
              <a:rPr lang="fr-FR" sz="2400" b="1" dirty="0">
                <a:latin typeface="Verdana" panose="020B0604030504040204" pitchFamily="34" charset="0"/>
                <a:ea typeface="Verdana" panose="020B0604030504040204" pitchFamily="34" charset="0"/>
              </a:rPr>
              <a:t>L’IA dans le cinéma : Tilly Norwood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DE86A-269F-4909-A176-F3C95102B300}" type="slidenum">
              <a:rPr lang="fr-FR" smtClean="0"/>
              <a:t>64</a:t>
            </a:fld>
            <a:endParaRPr lang="fr-FR"/>
          </a:p>
        </p:txBody>
      </p:sp>
      <p:pic>
        <p:nvPicPr>
          <p:cNvPr id="5" name="video_Tilly - Trim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560" y="1421829"/>
            <a:ext cx="7896878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815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fr-FR" sz="2400" b="1" dirty="0">
                <a:latin typeface="Verdana" panose="020B0604030504040204" pitchFamily="34" charset="0"/>
                <a:ea typeface="Verdana" panose="020B0604030504040204" pitchFamily="34" charset="0"/>
              </a:rPr>
              <a:t>La révolution IA du côté des robots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DE86A-269F-4909-A176-F3C95102B300}" type="slidenum">
              <a:rPr lang="fr-FR" smtClean="0"/>
              <a:t>65</a:t>
            </a:fld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467544" y="1484784"/>
            <a:ext cx="8208912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Ø"/>
            </a:pP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Ont envahi nos usines et nos chantiers depuis longtemps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Vont envahir notre quotidien </a:t>
            </a: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avec la prise en compte de l’IA  (Japon, Corée du Sud, Chine)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Mouvements, expression, conversation </a:t>
            </a:r>
            <a:b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+ Matériaux </a:t>
            </a: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améliorant l’apparence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Applications domestiques, assistants divers etc…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Déjà bien engagé en Asie : Japon, Corée du sud, Chine, 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peu dans le monde occidental</a:t>
            </a:r>
          </a:p>
          <a:p>
            <a:pPr lvl="2"/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725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r>
              <a:rPr lang="fr-FR" sz="2400" b="1" dirty="0">
                <a:latin typeface="Verdana" panose="020B0604030504040204" pitchFamily="34" charset="0"/>
                <a:ea typeface="Verdana" panose="020B0604030504040204" pitchFamily="34" charset="0"/>
              </a:rPr>
              <a:t>L’IA et les robots humanoïdes</a:t>
            </a:r>
            <a:br>
              <a:rPr lang="fr-FR" sz="24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2000" b="1" i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Nouveaux visages…</a:t>
            </a:r>
            <a:endParaRPr lang="fr-FR" sz="24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DE86A-269F-4909-A176-F3C95102B300}" type="slidenum">
              <a:rPr lang="fr-FR" smtClean="0"/>
              <a:t>66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67377"/>
            <a:ext cx="3757414" cy="328492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982" y="1861399"/>
            <a:ext cx="4683248" cy="3296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285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r>
              <a:rPr lang="fr-FR" sz="2400" b="1" dirty="0">
                <a:latin typeface="Verdana" panose="020B0604030504040204" pitchFamily="34" charset="0"/>
                <a:ea typeface="Verdana" panose="020B0604030504040204" pitchFamily="34" charset="0"/>
              </a:rPr>
              <a:t>Robots humanoïdes 2024 - </a:t>
            </a:r>
            <a:r>
              <a:rPr lang="fr-FR" sz="2400" b="1" dirty="0" err="1">
                <a:latin typeface="Verdana" panose="020B0604030504040204" pitchFamily="34" charset="0"/>
                <a:ea typeface="Verdana" panose="020B0604030504040204" pitchFamily="34" charset="0"/>
              </a:rPr>
              <a:t>Asuna</a:t>
            </a:r>
            <a:endParaRPr lang="fr-FR" sz="24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DE86A-269F-4909-A176-F3C95102B300}" type="slidenum">
              <a:rPr lang="fr-FR" smtClean="0"/>
              <a:t>67</a:t>
            </a:fld>
            <a:endParaRPr lang="fr-FR"/>
          </a:p>
        </p:txBody>
      </p:sp>
      <p:pic>
        <p:nvPicPr>
          <p:cNvPr id="6" name="videoasuna - Trim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3609" y="1700808"/>
            <a:ext cx="7112788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225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r>
              <a:rPr lang="fr-FR" sz="2400" b="1" dirty="0">
                <a:latin typeface="Verdana" panose="020B0604030504040204" pitchFamily="34" charset="0"/>
                <a:ea typeface="Verdana" panose="020B0604030504040204" pitchFamily="34" charset="0"/>
              </a:rPr>
              <a:t>Robots humanoïdes 2024 -Erica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DE86A-269F-4909-A176-F3C95102B300}" type="slidenum">
              <a:rPr lang="fr-FR" smtClean="0"/>
              <a:t>68</a:t>
            </a:fld>
            <a:endParaRPr lang="fr-FR"/>
          </a:p>
        </p:txBody>
      </p:sp>
      <p:pic>
        <p:nvPicPr>
          <p:cNvPr id="6" name="videoplayback - Trim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616" y="1556792"/>
            <a:ext cx="6912766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130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r>
              <a:rPr lang="fr-FR" sz="2400" b="1" dirty="0">
                <a:latin typeface="Verdana" panose="020B0604030504040204" pitchFamily="34" charset="0"/>
                <a:ea typeface="Verdana" panose="020B0604030504040204" pitchFamily="34" charset="0"/>
              </a:rPr>
              <a:t>L’IA et le monde du travail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DE86A-269F-4909-A176-F3C95102B300}" type="slidenum">
              <a:rPr lang="fr-FR" smtClean="0"/>
              <a:t>69</a:t>
            </a:fld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611560" y="1628800"/>
            <a:ext cx="8064896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ü"/>
            </a:pP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70 à 80% dans le secteur tertiaire (pays développés)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1600" b="1" i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mobilise nos facultés intellectuelles et créatives</a:t>
            </a:r>
            <a:br>
              <a:rPr lang="fr-FR" sz="1600" b="1" i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i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i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Ce secteur (cols blancs)  va être impacté par l’IA : 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1600" b="1" i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ouragan prévisible à moyen terme (10 ans?) sur des métiers à hautes compétences cognitives : comptables, médecins, juristes, journalistes, codeurs,  architectes, magistrats, traducteurs etc…</a:t>
            </a:r>
            <a:br>
              <a:rPr lang="fr-FR" sz="1600" b="1" i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i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i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Conséquence : cassure des liens. On a besoin de l’autre …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La société est vécue comme lieu d’interdépendance</a:t>
            </a:r>
            <a:br>
              <a:rPr lang="fr-FR" sz="1600" b="1" i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i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514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7F199B-53B5-80C8-0261-4F0F256C7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fr-FR" sz="2400" b="1" dirty="0">
                <a:latin typeface="Verdana" panose="020B0604030504040204" pitchFamily="34" charset="0"/>
                <a:ea typeface="Verdana" panose="020B0604030504040204" pitchFamily="34" charset="0"/>
              </a:rPr>
              <a:t>Les deux piliers principaux de l’aventure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7A06EA3-18D7-DDAB-5A0A-B2BE511D8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21FCC8B-C4E4-EEC4-6189-14EE6E466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DE86A-269F-4909-A176-F3C95102B300}" type="slidenum">
              <a:rPr lang="fr-FR" smtClean="0"/>
              <a:t>7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575F83E-DE96-127A-D956-33071737AA2B}"/>
              </a:ext>
            </a:extLst>
          </p:cNvPr>
          <p:cNvSpPr txBox="1"/>
          <p:nvPr/>
        </p:nvSpPr>
        <p:spPr>
          <a:xfrm>
            <a:off x="320537" y="1340768"/>
            <a:ext cx="820891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fr-FR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257300" lvl="2" indent="-342900">
              <a:buFont typeface="+mj-lt"/>
              <a:buAutoNum type="arabicParenR"/>
            </a:pPr>
            <a:endParaRPr lang="fr-FR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257300" lvl="2" indent="-342900">
              <a:buFont typeface="+mj-lt"/>
              <a:buAutoNum type="arabicParenR"/>
            </a:pPr>
            <a:r>
              <a:rPr lang="fr-FR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Électricité et technologies associées</a:t>
            </a:r>
            <a:br>
              <a:rPr lang="fr-FR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b="1" i="1" dirty="0">
                <a:latin typeface="Verdana" panose="020B0604030504040204" pitchFamily="34" charset="0"/>
                <a:ea typeface="Verdana" panose="020B0604030504040204" pitchFamily="34" charset="0"/>
              </a:rPr>
              <a:t>              </a:t>
            </a:r>
            <a:r>
              <a:rPr lang="fr-FR" b="1" i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construction des machines </a:t>
            </a:r>
            <a:r>
              <a:rPr lang="fr-FR" b="1" i="1" dirty="0"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fr-FR" b="1" i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HARDWARE</a:t>
            </a:r>
            <a:br>
              <a:rPr lang="fr-FR" b="1" i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b="1" i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b="1" i="1" dirty="0">
                <a:latin typeface="Verdana" panose="020B0604030504040204" pitchFamily="34" charset="0"/>
                <a:ea typeface="Verdana" panose="020B0604030504040204" pitchFamily="34" charset="0"/>
              </a:rPr>
              <a:t>semi-conducteurs, mémoires, circuits imprimés,</a:t>
            </a:r>
            <a:br>
              <a:rPr lang="fr-FR" b="1" i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b="1" i="1" dirty="0">
                <a:latin typeface="Verdana" panose="020B0604030504040204" pitchFamily="34" charset="0"/>
                <a:ea typeface="Verdana" panose="020B0604030504040204" pitchFamily="34" charset="0"/>
              </a:rPr>
              <a:t>PC, smartphones, etc…</a:t>
            </a:r>
            <a:br>
              <a:rPr lang="fr-FR" b="1" i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b="1" i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b="1" i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257300" lvl="2" indent="-342900">
              <a:buFont typeface="+mj-lt"/>
              <a:buAutoNum type="arabicParenR"/>
            </a:pPr>
            <a:r>
              <a:rPr lang="fr-FR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Mathématiques</a:t>
            </a:r>
            <a:br>
              <a:rPr lang="fr-FR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    </a:t>
            </a:r>
            <a:r>
              <a:rPr lang="fr-FR" b="1" i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développement du SOFTWARE </a:t>
            </a:r>
            <a:br>
              <a:rPr lang="fr-FR" b="1" i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b="1" i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2"/>
            <a:r>
              <a:rPr lang="fr-FR" b="1" i="1" dirty="0">
                <a:latin typeface="Verdana" panose="020B0604030504040204" pitchFamily="34" charset="0"/>
                <a:ea typeface="Verdana" panose="020B0604030504040204" pitchFamily="34" charset="0"/>
              </a:rPr>
              <a:t>  systèmes d’exploitation, programmes, logiciels,</a:t>
            </a:r>
            <a:br>
              <a:rPr lang="fr-FR" b="1" i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b="1" i="1" dirty="0">
                <a:latin typeface="Verdana" panose="020B0604030504040204" pitchFamily="34" charset="0"/>
                <a:ea typeface="Verdana" panose="020B0604030504040204" pitchFamily="34" charset="0"/>
              </a:rPr>
              <a:t>  applis…</a:t>
            </a:r>
            <a:endParaRPr lang="fr-FR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714500" lvl="3" indent="-342900">
              <a:buFont typeface="+mj-lt"/>
              <a:buAutoNum type="arabicParenR"/>
            </a:pPr>
            <a:endParaRPr lang="fr-FR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Flèche : droite 7">
            <a:extLst>
              <a:ext uri="{FF2B5EF4-FFF2-40B4-BE49-F238E27FC236}">
                <a16:creationId xmlns:a16="http://schemas.microsoft.com/office/drawing/2014/main" id="{E9A2B707-F431-36BD-1AD3-07F83D038CF5}"/>
              </a:ext>
            </a:extLst>
          </p:cNvPr>
          <p:cNvSpPr/>
          <p:nvPr/>
        </p:nvSpPr>
        <p:spPr>
          <a:xfrm>
            <a:off x="1579918" y="2502608"/>
            <a:ext cx="903850" cy="41262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lèche : droite 8">
            <a:extLst>
              <a:ext uri="{FF2B5EF4-FFF2-40B4-BE49-F238E27FC236}">
                <a16:creationId xmlns:a16="http://schemas.microsoft.com/office/drawing/2014/main" id="{DC9DEAE0-F66B-B840-D641-4D39CA4A907F}"/>
              </a:ext>
            </a:extLst>
          </p:cNvPr>
          <p:cNvSpPr/>
          <p:nvPr/>
        </p:nvSpPr>
        <p:spPr>
          <a:xfrm>
            <a:off x="1551141" y="4653136"/>
            <a:ext cx="903850" cy="41262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8823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r>
              <a:rPr lang="fr-FR" sz="2400" b="1" dirty="0">
                <a:latin typeface="Verdana" panose="020B0604030504040204" pitchFamily="34" charset="0"/>
                <a:ea typeface="Verdana" panose="020B0604030504040204" pitchFamily="34" charset="0"/>
              </a:rPr>
              <a:t>L’IA, la manipulation et le contrôle des populations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DE86A-269F-4909-A176-F3C95102B300}" type="slidenum">
              <a:rPr lang="fr-FR" smtClean="0"/>
              <a:t>70</a:t>
            </a:fld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467544" y="1628800"/>
            <a:ext cx="828092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Influence de </a:t>
            </a: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l’IA sur les élections </a:t>
            </a: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  <a:t>Images truquées, </a:t>
            </a:r>
            <a:r>
              <a:rPr lang="fr-FR" sz="1600" b="1" i="1" dirty="0" err="1">
                <a:latin typeface="Verdana" panose="020B0604030504040204" pitchFamily="34" charset="0"/>
                <a:ea typeface="Verdana" panose="020B0604030504040204" pitchFamily="34" charset="0"/>
              </a:rPr>
              <a:t>fake</a:t>
            </a:r>
            <a: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  <a:t> news, etc…(</a:t>
            </a:r>
            <a:r>
              <a:rPr lang="fr-FR" sz="1600" b="1" i="1" dirty="0" err="1">
                <a:latin typeface="Verdana" panose="020B0604030504040204" pitchFamily="34" charset="0"/>
                <a:ea typeface="Verdana" panose="020B0604030504040204" pitchFamily="34" charset="0"/>
              </a:rPr>
              <a:t>Trump</a:t>
            </a:r>
            <a: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  <a:b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  <a:t>Débat lancé en octobre en France sur « la démocratie à l’épreuve des réseaux et des algorithmes »</a:t>
            </a:r>
            <a:b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fr-FR" sz="16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fr-FR" sz="16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« </a:t>
            </a:r>
            <a:r>
              <a:rPr lang="fr-FR" sz="1600" b="1" dirty="0" err="1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Big</a:t>
            </a: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Brother » </a:t>
            </a: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en action </a:t>
            </a:r>
            <a: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b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  <a:t>Reconnaissance faciale et caméras de surveillance </a:t>
            </a:r>
            <a:b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  <a:t>Utilisée massivement par le </a:t>
            </a:r>
            <a:r>
              <a:rPr lang="fr-FR" sz="1600" b="1" i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régime totalitariste chinois</a:t>
            </a:r>
            <a:br>
              <a:rPr lang="fr-FR" sz="1600" b="1" i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i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fr-FR" sz="1600" b="1" i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Logiciel PEGASUS </a:t>
            </a:r>
            <a: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  <a:t>(de NSO Group israélien) : </a:t>
            </a:r>
            <a:b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  <a:t>introduction dans le portable des personnes politiques </a:t>
            </a:r>
            <a:b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  <a:t>et des journalistes que les gouvernements veulent surveiller</a:t>
            </a:r>
          </a:p>
          <a:p>
            <a:pPr lvl="1"/>
            <a:r>
              <a:rPr lang="fr-FR" b="1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1302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54895E-6DBF-8B8B-5F98-7EC623393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r>
              <a:rPr lang="fr-FR" sz="2400" b="1" dirty="0">
                <a:latin typeface="Verdana" panose="020B0604030504040204" pitchFamily="34" charset="0"/>
                <a:ea typeface="Verdana" panose="020B0604030504040204" pitchFamily="34" charset="0"/>
              </a:rPr>
              <a:t>Les défis 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BF101C3-19B2-0287-B05A-5F8D27D7D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95FF0DD-00D8-D51E-59D5-EB290275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DE86A-269F-4909-A176-F3C95102B300}" type="slidenum">
              <a:rPr lang="fr-FR" smtClean="0"/>
              <a:t>71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FE53281-9620-460F-70F4-A31A1A1500B4}"/>
              </a:ext>
            </a:extLst>
          </p:cNvPr>
          <p:cNvSpPr txBox="1"/>
          <p:nvPr/>
        </p:nvSpPr>
        <p:spPr>
          <a:xfrm>
            <a:off x="467544" y="1268760"/>
            <a:ext cx="8208912" cy="477053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lvl="1"/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257300" lvl="2" indent="-342900">
              <a:buFont typeface="+mj-lt"/>
              <a:buAutoNum type="arabicParenR"/>
            </a:pP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Réalité des réponses (‘hallucinations’) et les biais</a:t>
            </a:r>
            <a:b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La fiabilité dépend  de la quantité de données –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et de leur vérification préalable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  <a:t>amélioration permanente mais </a:t>
            </a:r>
            <a:r>
              <a:rPr lang="fr-FR" sz="1600" b="1" i="1" u="sng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aucune garantie de vérité</a:t>
            </a:r>
            <a:br>
              <a:rPr lang="fr-FR" sz="1600" b="1" u="sng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u="sng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u="sng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257300" lvl="2" indent="-342900">
              <a:buFont typeface="+mj-lt"/>
              <a:buAutoNum type="arabicParenR"/>
            </a:pP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Coûts énergétiques, énorme impact environnemental… </a:t>
            </a:r>
            <a:b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  <a:t>gros problèmes en  vue …</a:t>
            </a: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257300" lvl="2" indent="-342900">
              <a:buFont typeface="+mj-lt"/>
              <a:buAutoNum type="arabicParenR"/>
            </a:pP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Limites des modèles de langage (LLM type </a:t>
            </a:r>
            <a:r>
              <a:rPr lang="fr-FR" sz="1600" b="1" dirty="0" err="1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ChatGPT</a:t>
            </a: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  <a:b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  <a:t>ne permettrons pas d’atteindre l’intelligence générale 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37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660EEC-A8D5-1756-F345-7B37EBD6D9F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fr-FR" sz="2400" b="1" dirty="0">
                <a:latin typeface="Verdana" panose="020B0604030504040204" pitchFamily="34" charset="0"/>
                <a:ea typeface="Verdana" panose="020B0604030504040204" pitchFamily="34" charset="0"/>
              </a:rPr>
              <a:t>Un gros problème (bien caché)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F95FC60-157A-262C-D0EF-82D5261D4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F762A85-DE48-E857-2BCF-8F344E15F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DE86A-269F-4909-A176-F3C95102B300}" type="slidenum">
              <a:rPr lang="fr-FR" smtClean="0"/>
              <a:t>72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3490E15-B4D2-7FA4-F198-A193CE92DC9E}"/>
              </a:ext>
            </a:extLst>
          </p:cNvPr>
          <p:cNvSpPr txBox="1"/>
          <p:nvPr/>
        </p:nvSpPr>
        <p:spPr>
          <a:xfrm>
            <a:off x="457200" y="1700808"/>
            <a:ext cx="82296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fr-FR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/>
            <a:r>
              <a:rPr lang="fr-FR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L’IA réclame une énergie folle, en consommation électrique et eau, et une emprise foncière exorbitante</a:t>
            </a:r>
            <a:r>
              <a:rPr lang="fr-FR" b="1" dirty="0"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br>
              <a:rPr lang="fr-FR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/>
            <a:endParaRPr lang="fr-FR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A puissance égale, le joueur humain, aux échecs,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est bien plus fort que l’IA : 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Cerveau humain : 30 W</a:t>
            </a:r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Deep Bue (Kasparov) : environ 50 kW ! 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200150" lvl="2" indent="-285750">
              <a:buFont typeface="Wingdings" panose="05000000000000000000" pitchFamily="2" charset="2"/>
              <a:buChar char="ü"/>
            </a:pP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/>
            <a:r>
              <a:rPr lang="fr-FR" sz="1600" b="1" i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Recommandation : </a:t>
            </a:r>
            <a:br>
              <a:rPr lang="fr-FR" sz="1600" b="1" i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i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/>
            <a:r>
              <a:rPr lang="fr-FR" sz="1600" b="1" i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ne pas l’utiliser comme un banal moteur de recherche! </a:t>
            </a:r>
            <a:br>
              <a:rPr lang="fr-FR" sz="1600" b="1" i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1600" b="1" i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Une recherche GOOGLE = quasi gratos en énergie</a:t>
            </a:r>
            <a:br>
              <a:rPr lang="fr-FR" sz="1600" b="1" i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i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/>
            <a:endParaRPr lang="fr-FR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7851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A2CB7A-9539-68C9-BB14-C96EDBC20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r>
              <a:rPr lang="fr-FR" sz="2400" b="1" dirty="0">
                <a:latin typeface="Verdana" panose="020B0604030504040204" pitchFamily="34" charset="0"/>
                <a:ea typeface="Verdana" panose="020B0604030504040204" pitchFamily="34" charset="0"/>
              </a:rPr>
              <a:t>Les « Data Center »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A7C8390-3026-FA2C-0059-F0308533C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9A1790E-2ED5-262A-0B3B-3A26D18A0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DE86A-269F-4909-A176-F3C95102B300}" type="slidenum">
              <a:rPr lang="fr-FR" smtClean="0"/>
              <a:t>73</a:t>
            </a:fld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A683B02-4923-3F3A-134F-3A4B549EA1DE}"/>
              </a:ext>
            </a:extLst>
          </p:cNvPr>
          <p:cNvSpPr txBox="1"/>
          <p:nvPr/>
        </p:nvSpPr>
        <p:spPr>
          <a:xfrm>
            <a:off x="549472" y="1052736"/>
            <a:ext cx="8147248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fr-FR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Marseille : Data Center consommation ville de 150 000 ha. 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Nouveaux projet : consommation 600 000 ha!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fr-FR" sz="1600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fr-FR" sz="1600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Projet en France de 35 sites de Data Center </a:t>
            </a: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sur la période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 de 2025 à 2035, pour 12 Mds d’euros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/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Alerte de l’AIE (</a:t>
            </a: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Agence Internationale de l’Energie</a:t>
            </a: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) :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  <a:t>l’UE devra revenir sur ses engagements / fossiles</a:t>
            </a:r>
            <a:b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  <a:t>+ </a:t>
            </a:r>
            <a:r>
              <a:rPr lang="fr-FR" sz="1600" b="1" i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conflits d’usage prévisibles </a:t>
            </a:r>
            <a: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  <a:t>en France  (et ailleurs…)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endParaRPr lang="fr-FR" sz="16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fr-FR" sz="2000" b="1" i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Faiblesse du débat public sur ce sujet</a:t>
            </a:r>
            <a:r>
              <a:rPr lang="fr-FR" sz="1600" b="1" i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br>
              <a:rPr lang="fr-FR" sz="1600" b="1" i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i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67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r>
              <a:rPr lang="fr-FR" sz="2400" b="1" dirty="0">
                <a:latin typeface="Verdana" panose="020B0604030504040204" pitchFamily="34" charset="0"/>
                <a:ea typeface="Verdana" panose="020B0604030504040204" pitchFamily="34" charset="0"/>
              </a:rPr>
              <a:t>Investissements colossaux des géants de la Tech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DE86A-269F-4909-A176-F3C95102B300}" type="slidenum">
              <a:rPr lang="fr-FR" smtClean="0"/>
              <a:t>74</a:t>
            </a:fld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539552" y="1772816"/>
            <a:ext cx="820891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fr-FR" b="1" dirty="0">
                <a:latin typeface="Verdana" panose="020B0604030504040204" pitchFamily="34" charset="0"/>
                <a:ea typeface="Verdana" panose="020B0604030504040204" pitchFamily="34" charset="0"/>
              </a:rPr>
              <a:t>Dépenses vertigineuses et des profits pour l’instant insuffisants</a:t>
            </a:r>
            <a:br>
              <a:rPr lang="fr-FR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fr-FR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Plus de 350 mds de dollars investis en 2025 pour les data center</a:t>
            </a:r>
            <a:r>
              <a:rPr lang="fr-FR" b="1" dirty="0">
                <a:latin typeface="Verdana" panose="020B0604030504040204" pitchFamily="34" charset="0"/>
                <a:ea typeface="Verdana" panose="020B0604030504040204" pitchFamily="34" charset="0"/>
              </a:rPr>
              <a:t>. Plus de 400 prévus pour 2026</a:t>
            </a:r>
            <a:br>
              <a:rPr lang="fr-FR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fr-FR" b="1" dirty="0">
                <a:latin typeface="Verdana" panose="020B0604030504040204" pitchFamily="34" charset="0"/>
                <a:ea typeface="Verdana" panose="020B0604030504040204" pitchFamily="34" charset="0"/>
              </a:rPr>
              <a:t>100 mds entre </a:t>
            </a:r>
            <a:r>
              <a:rPr lang="fr-FR" b="1" dirty="0" err="1">
                <a:latin typeface="Verdana" panose="020B0604030504040204" pitchFamily="34" charset="0"/>
                <a:ea typeface="Verdana" panose="020B0604030504040204" pitchFamily="34" charset="0"/>
              </a:rPr>
              <a:t>OpenAI</a:t>
            </a:r>
            <a:r>
              <a:rPr lang="fr-FR" b="1" dirty="0">
                <a:latin typeface="Verdana" panose="020B0604030504040204" pitchFamily="34" charset="0"/>
                <a:ea typeface="Verdana" panose="020B0604030504040204" pitchFamily="34" charset="0"/>
              </a:rPr>
              <a:t> et NVIDIA pour l’IA générative</a:t>
            </a:r>
            <a:br>
              <a:rPr lang="fr-FR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fr-FR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Bulle financière en vue</a:t>
            </a:r>
            <a:r>
              <a:rPr lang="fr-FR" b="1" dirty="0">
                <a:latin typeface="Verdana" panose="020B0604030504040204" pitchFamily="34" charset="0"/>
                <a:ea typeface="Verdana" panose="020B0604030504040204" pitchFamily="34" charset="0"/>
              </a:rPr>
              <a:t>. Seule question : quand ?</a:t>
            </a:r>
          </a:p>
          <a:p>
            <a:pPr lvl="1"/>
            <a:endParaRPr lang="fr-FR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/>
            <a:endParaRPr lang="fr-FR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81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r>
              <a:rPr lang="fr-FR" sz="2400" b="1" dirty="0">
                <a:latin typeface="Verdana" panose="020B0604030504040204" pitchFamily="34" charset="0"/>
                <a:ea typeface="Verdana" panose="020B0604030504040204" pitchFamily="34" charset="0"/>
              </a:rPr>
              <a:t>Le point peut-être le plus important 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DE86A-269F-4909-A176-F3C95102B300}" type="slidenum">
              <a:rPr lang="fr-FR" smtClean="0"/>
              <a:t>75</a:t>
            </a:fld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467544" y="1556792"/>
            <a:ext cx="828092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ü"/>
            </a:pP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Déjà trop de diplômés de l’enseignement supérieur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		</a:t>
            </a:r>
            <a:r>
              <a:rPr lang="fr-FR" sz="1600" b="1" i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et les diplômes seront dévalorisés</a:t>
            </a: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b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La question inévitable des enfants à court terme : 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        	</a:t>
            </a:r>
            <a:r>
              <a:rPr lang="fr-FR" sz="1600" b="1" i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« pourquoi je vais à l’école ? »</a:t>
            </a:r>
            <a:br>
              <a:rPr lang="fr-FR" sz="1600" b="1" i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Que va-t-il rester aux humains? </a:t>
            </a:r>
          </a:p>
          <a:p>
            <a:pPr lvl="1"/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73183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r>
              <a:rPr lang="fr-FR" sz="2400" b="1" dirty="0">
                <a:latin typeface="Verdana" panose="020B0604030504040204" pitchFamily="34" charset="0"/>
                <a:ea typeface="Verdana" panose="020B0604030504040204" pitchFamily="34" charset="0"/>
              </a:rPr>
              <a:t>Les grandes questions 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DE86A-269F-4909-A176-F3C95102B300}" type="slidenum">
              <a:rPr lang="fr-FR" smtClean="0"/>
              <a:t>76</a:t>
            </a:fld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539552" y="1556792"/>
            <a:ext cx="813690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fr-FR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/>
            <a:endParaRPr lang="fr-FR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/>
            <a:endParaRPr lang="fr-FR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/>
            <a:r>
              <a:rPr lang="fr-FR" b="1" i="1" dirty="0">
                <a:latin typeface="Verdana" panose="020B0604030504040204" pitchFamily="34" charset="0"/>
                <a:ea typeface="Verdana" panose="020B0604030504040204" pitchFamily="34" charset="0"/>
              </a:rPr>
              <a:t>Comment faire pour que l’IA </a:t>
            </a:r>
            <a:r>
              <a:rPr lang="fr-FR" b="1" i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travaille pour nous, </a:t>
            </a:r>
            <a:br>
              <a:rPr lang="fr-FR" b="1" i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b="1" i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pas contre nous ?</a:t>
            </a:r>
            <a:br>
              <a:rPr lang="fr-FR" b="1" i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b="1" i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/>
            <a:r>
              <a:rPr lang="fr-FR" b="1" i="1" dirty="0">
                <a:latin typeface="Verdana" panose="020B0604030504040204" pitchFamily="34" charset="0"/>
                <a:ea typeface="Verdana" panose="020B0604030504040204" pitchFamily="34" charset="0"/>
              </a:rPr>
              <a:t>Changer au même rythme qu’elle plutôt qu’être</a:t>
            </a:r>
            <a:br>
              <a:rPr lang="fr-FR" b="1" i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b="1" i="1" dirty="0">
                <a:latin typeface="Verdana" panose="020B0604030504040204" pitchFamily="34" charset="0"/>
                <a:ea typeface="Verdana" panose="020B0604030504040204" pitchFamily="34" charset="0"/>
              </a:rPr>
              <a:t>changés par elle ?</a:t>
            </a:r>
          </a:p>
          <a:p>
            <a:pPr lvl="1"/>
            <a:endParaRPr lang="fr-FR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/>
            <a:endParaRPr lang="fr-FR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/>
            <a:endParaRPr lang="fr-FR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64630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r>
              <a:rPr lang="fr-FR" sz="2400" b="1" dirty="0">
                <a:latin typeface="Verdana" panose="020B0604030504040204" pitchFamily="34" charset="0"/>
                <a:ea typeface="Verdana" panose="020B0604030504040204" pitchFamily="34" charset="0"/>
              </a:rPr>
              <a:t>Conclusions - 1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DE86A-269F-4909-A176-F3C95102B300}" type="slidenum">
              <a:rPr lang="fr-FR" smtClean="0"/>
              <a:t>77</a:t>
            </a:fld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451105" y="1196752"/>
            <a:ext cx="8208912" cy="504753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lvl="1"/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Déstabilisation</a:t>
            </a: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 de nos sociétés et de nos démocraties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L’IA : des prouesses époustouflantes et des promesses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délirantes  (intelligence générale ?)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Nous sommes </a:t>
            </a: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face à un tournant de civilisation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Menace majeure : 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	1) </a:t>
            </a: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sur l’emplo</a:t>
            </a: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i de personnes à hautes compétences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/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      2) </a:t>
            </a: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sur l’environnement </a:t>
            </a:r>
            <a:b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2"/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3) Sur la démocratie </a:t>
            </a: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2"/>
            <a:endParaRPr lang="fr-FR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929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r>
              <a:rPr lang="fr-FR" sz="2400" b="1" dirty="0">
                <a:latin typeface="Verdana" panose="020B0604030504040204" pitchFamily="34" charset="0"/>
                <a:ea typeface="Verdana" panose="020B0604030504040204" pitchFamily="34" charset="0"/>
              </a:rPr>
              <a:t>Conclusions - 2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DE86A-269F-4909-A176-F3C95102B300}" type="slidenum">
              <a:rPr lang="fr-FR" smtClean="0"/>
              <a:t>78</a:t>
            </a:fld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449251" y="1340768"/>
            <a:ext cx="8136904" cy="523220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800100" lvl="1" indent="-342900">
              <a:buFont typeface="+mj-lt"/>
              <a:buAutoNum type="arabicParenR"/>
            </a:pPr>
            <a:endParaRPr lang="fr-FR" sz="16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Besoin urgent de </a:t>
            </a: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régulation et de contrôle</a:t>
            </a: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Besoin aussi urgent de </a:t>
            </a: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débat démocratique : </a:t>
            </a:r>
            <a:b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  <a:t>pour fixer des objectifs </a:t>
            </a:r>
            <a:r>
              <a:rPr lang="fr-FR" sz="1600" b="1" i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humanistes</a:t>
            </a:r>
            <a: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  <a:t> à l’IA</a:t>
            </a:r>
            <a:b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  <a:t>(collaboration plutôt qu’élimination)</a:t>
            </a:r>
            <a:b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  <a:t>et éviter d’aller vers  « le meilleur des mondes »</a:t>
            </a:r>
            <a:b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  <a:t> d’HUXLEY ou vers celui d’Orwell 1984 ?</a:t>
            </a:r>
            <a:b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fr-FR" sz="16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 </a:t>
            </a:r>
            <a:r>
              <a:rPr lang="fr-FR" sz="1600" b="1" dirty="0" err="1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Gen</a:t>
            </a: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Z </a:t>
            </a: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va-t-elle contribuer à faire bouger les lignes ?</a:t>
            </a:r>
          </a:p>
          <a:p>
            <a:pPr lvl="2"/>
            <a:endParaRPr lang="fr-FR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2"/>
            <a:b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2000" b="1" i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L’histoire a toujours emprunté des chemins imprévisibles </a:t>
            </a:r>
            <a:br>
              <a:rPr lang="fr-FR" sz="2000" b="1" i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2000" b="1" i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10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fr-FR" sz="2400" b="1" i="1" dirty="0">
                <a:latin typeface="Verdana" panose="020B0604030504040204" pitchFamily="34" charset="0"/>
                <a:ea typeface="Verdana" panose="020B0604030504040204" pitchFamily="34" charset="0"/>
              </a:rPr>
              <a:t> documents pour éclairer le sujet 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DE86A-269F-4909-A176-F3C95102B300}" type="slidenum">
              <a:rPr lang="fr-FR" smtClean="0"/>
              <a:t>79</a:t>
            </a:fld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501409" y="1340768"/>
            <a:ext cx="8136904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+mj-lt"/>
              <a:buAutoNum type="arabicParenR"/>
            </a:pPr>
            <a:endParaRPr lang="fr-FR" dirty="0"/>
          </a:p>
          <a:p>
            <a:pPr marL="800100" lvl="1" indent="-342900">
              <a:buFont typeface="+mj-lt"/>
              <a:buAutoNum type="arabicParenR"/>
            </a:pP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La série NETFLIX «</a:t>
            </a: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Adolescence</a:t>
            </a: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 »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1600" i="1" dirty="0">
                <a:latin typeface="Verdana" panose="020B0604030504040204" pitchFamily="34" charset="0"/>
                <a:ea typeface="Verdana" panose="020B0604030504040204" pitchFamily="34" charset="0"/>
              </a:rPr>
              <a:t>Mini-série britannique, 4 épisodes d’une heure, mars  2025</a:t>
            </a:r>
            <a:br>
              <a:rPr lang="fr-FR" sz="16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800100" lvl="1" indent="-342900">
              <a:buFont typeface="+mj-lt"/>
              <a:buAutoNum type="arabicParenR"/>
            </a:pP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Film </a:t>
            </a:r>
            <a:r>
              <a:rPr lang="fr-FR" sz="1600" b="1" dirty="0" err="1">
                <a:latin typeface="Verdana" panose="020B0604030504040204" pitchFamily="34" charset="0"/>
                <a:ea typeface="Verdana" panose="020B0604030504040204" pitchFamily="34" charset="0"/>
              </a:rPr>
              <a:t>dystopique</a:t>
            </a: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 de SF « </a:t>
            </a: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Bienvenue à </a:t>
            </a:r>
            <a:r>
              <a:rPr lang="fr-FR" sz="1600" b="1" dirty="0" err="1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Gattaca</a:t>
            </a: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 »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1600" i="1" dirty="0">
                <a:latin typeface="Verdana" panose="020B0604030504040204" pitchFamily="34" charset="0"/>
                <a:ea typeface="Verdana" panose="020B0604030504040204" pitchFamily="34" charset="0"/>
              </a:rPr>
              <a:t>USA, Andrew </a:t>
            </a:r>
            <a:r>
              <a:rPr lang="fr-FR" sz="1600" i="1" dirty="0" err="1">
                <a:latin typeface="Verdana" panose="020B0604030504040204" pitchFamily="34" charset="0"/>
                <a:ea typeface="Verdana" panose="020B0604030504040204" pitchFamily="34" charset="0"/>
              </a:rPr>
              <a:t>Niccol</a:t>
            </a:r>
            <a:r>
              <a:rPr lang="fr-FR" sz="1600" i="1" dirty="0">
                <a:latin typeface="Verdana" panose="020B0604030504040204" pitchFamily="34" charset="0"/>
                <a:ea typeface="Verdana" panose="020B0604030504040204" pitchFamily="34" charset="0"/>
              </a:rPr>
              <a:t>, 1997</a:t>
            </a:r>
            <a: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b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800100" lvl="1" indent="-342900">
              <a:buFont typeface="+mj-lt"/>
              <a:buAutoNum type="arabicParenR"/>
            </a:pP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‘Homo </a:t>
            </a:r>
            <a:r>
              <a:rPr lang="fr-FR" sz="1600" b="1" dirty="0" err="1">
                <a:latin typeface="Verdana" panose="020B0604030504040204" pitchFamily="34" charset="0"/>
                <a:ea typeface="Verdana" panose="020B0604030504040204" pitchFamily="34" charset="0"/>
              </a:rPr>
              <a:t>numéricus</a:t>
            </a: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, la civilisation qui vient’, Daniel COHEN,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Albin Michel, 2022.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800100" lvl="1" indent="-342900">
              <a:buFont typeface="+mj-lt"/>
              <a:buAutoNum type="arabicParenR"/>
            </a:pP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Le documentaire d’ARTE  «</a:t>
            </a: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l’Intelligence artificielle,</a:t>
            </a:r>
            <a:b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un tsunami sur le web », </a:t>
            </a:r>
            <a:r>
              <a:rPr lang="fr-FR" sz="1600" i="1" dirty="0">
                <a:latin typeface="Verdana" panose="020B0604030504040204" pitchFamily="34" charset="0"/>
                <a:ea typeface="Verdana" panose="020B0604030504040204" pitchFamily="34" charset="0"/>
              </a:rPr>
              <a:t>Diffusé jeudi 23 octobre 2025</a:t>
            </a:r>
            <a:br>
              <a:rPr lang="fr-FR" sz="1600" i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1600" i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800100" lvl="1" indent="-342900">
              <a:buFont typeface="+mj-lt"/>
              <a:buAutoNum type="arabicParenR"/>
            </a:pP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Collège de France, Yann LE CUN, chaire Informatique et Sciences Numériques, Leçon inaugurale « </a:t>
            </a: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Apprentissage profond et au-delà. Les nouveaux défis </a:t>
            </a: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» 6 octobre 2025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567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333A1C-A7E4-D113-0C7C-2B62DBAA0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  <a:solidFill>
            <a:schemeClr val="bg1">
              <a:lumMod val="95000"/>
            </a:schemeClr>
          </a:solidFill>
        </p:spPr>
        <p:txBody>
          <a:bodyPr>
            <a:normAutofit fontScale="90000"/>
          </a:bodyPr>
          <a:lstStyle/>
          <a:p>
            <a:br>
              <a:rPr lang="fr-FR" sz="24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2400" b="1" dirty="0">
                <a:latin typeface="Verdana" panose="020B0604030504040204" pitchFamily="34" charset="0"/>
                <a:ea typeface="Verdana" panose="020B0604030504040204" pitchFamily="34" charset="0"/>
              </a:rPr>
              <a:t>L’électricité -1</a:t>
            </a:r>
            <a:br>
              <a:rPr lang="fr-FR" sz="24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24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11BF894-E9D6-8DD3-CCF1-AFAD2264B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0AA332A-2148-6F10-DFC7-25D20101F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DE86A-269F-4909-A176-F3C95102B300}" type="slidenum">
              <a:rPr lang="fr-FR" smtClean="0"/>
              <a:t>8</a:t>
            </a:fld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13EC5E7-BC70-C49A-2E2E-0FC2CF85E252}"/>
              </a:ext>
            </a:extLst>
          </p:cNvPr>
          <p:cNvSpPr txBox="1"/>
          <p:nvPr/>
        </p:nvSpPr>
        <p:spPr>
          <a:xfrm>
            <a:off x="457200" y="1407691"/>
            <a:ext cx="8229600" cy="45243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ü"/>
            </a:pP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XVIIIème : 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Benjamin FRANKLIN                    Alessandro VOLTA </a:t>
            </a:r>
          </a:p>
          <a:p>
            <a:pPr marL="1200150" lvl="2" indent="-285750">
              <a:buFont typeface="Wingdings" panose="05000000000000000000" pitchFamily="2" charset="2"/>
              <a:buChar char="ü"/>
            </a:pPr>
            <a:endParaRPr lang="fr-FR" sz="1600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200150" lvl="2" indent="-285750">
              <a:buFont typeface="Wingdings" panose="05000000000000000000" pitchFamily="2" charset="2"/>
              <a:buChar char="ü"/>
            </a:pPr>
            <a:endParaRPr lang="fr-FR" sz="1600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200150" lvl="2" indent="-285750">
              <a:buFont typeface="Wingdings" panose="05000000000000000000" pitchFamily="2" charset="2"/>
              <a:buChar char="ü"/>
            </a:pPr>
            <a:endParaRPr lang="fr-FR" sz="1600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200150" lvl="2" indent="-285750">
              <a:buFont typeface="Wingdings" panose="05000000000000000000" pitchFamily="2" charset="2"/>
              <a:buChar char="ü"/>
            </a:pPr>
            <a:endParaRPr lang="fr-FR" sz="1600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200150" lvl="2" indent="-285750">
              <a:buFont typeface="Wingdings" panose="05000000000000000000" pitchFamily="2" charset="2"/>
              <a:buChar char="ü"/>
            </a:pPr>
            <a:endParaRPr lang="fr-FR" sz="1600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200150" lvl="2" indent="-285750">
              <a:buFont typeface="Wingdings" panose="05000000000000000000" pitchFamily="2" charset="2"/>
              <a:buChar char="ü"/>
            </a:pPr>
            <a:endParaRPr lang="fr-FR" sz="1600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200150" lvl="2" indent="-285750">
              <a:buFont typeface="Wingdings" panose="05000000000000000000" pitchFamily="2" charset="2"/>
              <a:buChar char="ü"/>
            </a:pPr>
            <a:endParaRPr lang="fr-FR" sz="1600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200150" lvl="2" indent="-285750">
              <a:buFont typeface="Wingdings" panose="05000000000000000000" pitchFamily="2" charset="2"/>
              <a:buChar char="ü"/>
            </a:pPr>
            <a:endParaRPr lang="fr-FR" sz="1600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200150" lvl="2" indent="-285750">
              <a:buFont typeface="Wingdings" panose="05000000000000000000" pitchFamily="2" charset="2"/>
              <a:buChar char="ü"/>
            </a:pPr>
            <a:endParaRPr lang="fr-FR" sz="1600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200150" lvl="2" indent="-285750">
              <a:buFont typeface="Wingdings" panose="05000000000000000000" pitchFamily="2" charset="2"/>
              <a:buChar char="ü"/>
            </a:pPr>
            <a:endParaRPr lang="fr-FR" sz="1600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200150" lvl="2" indent="-285750">
              <a:buFont typeface="Wingdings" panose="05000000000000000000" pitchFamily="2" charset="2"/>
              <a:buChar char="ü"/>
            </a:pPr>
            <a:endParaRPr lang="fr-FR" sz="1600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/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théorie du fluide électrique     Première pile électrique (voltaïque)</a:t>
            </a:r>
            <a:b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Paratonnerre</a:t>
            </a:r>
            <a:b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    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710280"/>
            <a:ext cx="2376264" cy="237626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710280"/>
            <a:ext cx="2088232" cy="226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708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3E7D91-9809-77E2-F3D0-36320436D5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EF0F33-9E2A-4E93-2E8B-99F267D3B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  <a:solidFill>
            <a:schemeClr val="bg1">
              <a:lumMod val="95000"/>
            </a:schemeClr>
          </a:solidFill>
        </p:spPr>
        <p:txBody>
          <a:bodyPr>
            <a:normAutofit fontScale="90000"/>
          </a:bodyPr>
          <a:lstStyle/>
          <a:p>
            <a:br>
              <a:rPr lang="fr-FR" sz="24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2400" b="1" dirty="0">
                <a:latin typeface="Verdana" panose="020B0604030504040204" pitchFamily="34" charset="0"/>
                <a:ea typeface="Verdana" panose="020B0604030504040204" pitchFamily="34" charset="0"/>
              </a:rPr>
              <a:t>L’électricité – 2</a:t>
            </a:r>
            <a:br>
              <a:rPr lang="fr-FR" sz="24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2200" b="1" dirty="0">
                <a:latin typeface="Verdana" panose="020B0604030504040204" pitchFamily="34" charset="0"/>
                <a:ea typeface="Verdana" panose="020B0604030504040204" pitchFamily="34" charset="0"/>
              </a:rPr>
              <a:t>Le XIXème : </a:t>
            </a:r>
            <a:r>
              <a:rPr lang="fr-FR" sz="22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âge d’or de l’électromagnétisme</a:t>
            </a:r>
            <a:br>
              <a:rPr lang="fr-FR" sz="22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22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F217880-2103-841C-9CE1-72D086062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098E3ED-6687-9F8B-E334-2C64E412A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DE86A-269F-4909-A176-F3C95102B300}" type="slidenum">
              <a:rPr lang="fr-FR" smtClean="0"/>
              <a:t>9</a:t>
            </a:fld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0752774-4877-F474-9291-2E6CDF7E4E95}"/>
              </a:ext>
            </a:extLst>
          </p:cNvPr>
          <p:cNvSpPr txBox="1"/>
          <p:nvPr/>
        </p:nvSpPr>
        <p:spPr>
          <a:xfrm>
            <a:off x="457200" y="1436767"/>
            <a:ext cx="8229600" cy="455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lvl="1"/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800100" lvl="1" indent="-342900">
              <a:buFont typeface="+mj-lt"/>
              <a:buAutoNum type="arabicParenR"/>
            </a:pPr>
            <a:endParaRPr lang="fr-FR" sz="1600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800100" lvl="1" indent="-342900">
              <a:buFont typeface="+mj-lt"/>
              <a:buAutoNum type="arabicParenR"/>
            </a:pPr>
            <a:endParaRPr lang="fr-FR" sz="1600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800100" lvl="1" indent="-342900">
              <a:buFont typeface="+mj-lt"/>
              <a:buAutoNum type="arabicParenR"/>
            </a:pPr>
            <a:endParaRPr lang="fr-FR" sz="1600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800100" lvl="1" indent="-342900">
              <a:buFont typeface="+mj-lt"/>
              <a:buAutoNum type="arabicParenR"/>
            </a:pPr>
            <a:endParaRPr lang="fr-FR" sz="1600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800100" lvl="1" indent="-342900">
              <a:buFont typeface="+mj-lt"/>
              <a:buAutoNum type="arabicParenR"/>
            </a:pPr>
            <a:endParaRPr lang="fr-FR" sz="1600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800100" lvl="1" indent="-342900">
              <a:buFont typeface="+mj-lt"/>
              <a:buAutoNum type="arabicParenR"/>
            </a:pPr>
            <a:endParaRPr lang="fr-FR" sz="1600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800100" lvl="1" indent="-342900">
              <a:buFont typeface="+mj-lt"/>
              <a:buAutoNum type="arabicParenR"/>
            </a:pPr>
            <a:endParaRPr lang="fr-FR" sz="1600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800100" lvl="1" indent="-342900">
              <a:buFont typeface="+mj-lt"/>
              <a:buAutoNum type="arabicParenR"/>
            </a:pPr>
            <a:endParaRPr lang="fr-FR" sz="1600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800100" lvl="1" indent="-342900">
              <a:buFont typeface="+mj-lt"/>
              <a:buAutoNum type="arabicParenR"/>
            </a:pPr>
            <a:endParaRPr lang="fr-FR" sz="1600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800100" lvl="1" indent="-342900">
              <a:buFont typeface="+mj-lt"/>
              <a:buAutoNum type="arabicParenR"/>
            </a:pPr>
            <a:endParaRPr lang="fr-FR" sz="1600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800100" lvl="1" indent="-342900">
              <a:buFont typeface="+mj-lt"/>
              <a:buAutoNum type="arabicParenR"/>
            </a:pPr>
            <a:endParaRPr lang="fr-FR" sz="1600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800100" lvl="1" indent="-342900">
              <a:buFont typeface="+mj-lt"/>
              <a:buAutoNum type="arabicParenR"/>
            </a:pPr>
            <a:endParaRPr lang="fr-FR" sz="1600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André-Marie AMPERE       Michael FARADAY      James </a:t>
            </a:r>
            <a:r>
              <a:rPr lang="fr-FR" sz="1600" b="1" dirty="0" err="1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Clerk</a:t>
            </a: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MAXWELL</a:t>
            </a:r>
            <a:b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1600" dirty="0">
                <a:latin typeface="Verdana" panose="020B0604030504040204" pitchFamily="34" charset="0"/>
                <a:ea typeface="Verdana" panose="020B0604030504040204" pitchFamily="34" charset="0"/>
              </a:rPr>
              <a:t>Mathématicien,  chimiste,    Physicien et chimiste     Physicien et </a:t>
            </a:r>
            <a:r>
              <a:rPr lang="fr-FR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mathémati</a:t>
            </a:r>
            <a:r>
              <a:rPr lang="fr-FR" sz="1600" dirty="0">
                <a:latin typeface="Verdana" panose="020B0604030504040204" pitchFamily="34" charset="0"/>
                <a:ea typeface="Verdana" panose="020B0604030504040204" pitchFamily="34" charset="0"/>
              </a:rPr>
              <a:t>-</a:t>
            </a:r>
            <a:br>
              <a:rPr lang="fr-FR" sz="16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1600" dirty="0">
                <a:latin typeface="Verdana" panose="020B0604030504040204" pitchFamily="34" charset="0"/>
                <a:ea typeface="Verdana" panose="020B0604030504040204" pitchFamily="34" charset="0"/>
              </a:rPr>
              <a:t>physicien  </a:t>
            </a:r>
            <a:r>
              <a:rPr lang="fr-FR" i="1" dirty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b="1" i="1" dirty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              </a:t>
            </a:r>
            <a:r>
              <a:rPr lang="fr-FR" sz="1600" dirty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britannique                   - </a:t>
            </a:r>
            <a:r>
              <a:rPr lang="fr-FR" sz="1600" dirty="0" err="1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cien</a:t>
            </a:r>
            <a:r>
              <a:rPr lang="fr-FR" sz="1600" dirty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écossais</a:t>
            </a:r>
          </a:p>
          <a:p>
            <a:endParaRPr lang="fr-FR" sz="1600" dirty="0">
              <a:solidFill>
                <a:schemeClr val="tx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702990"/>
            <a:ext cx="2087270" cy="251737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702991"/>
            <a:ext cx="2016224" cy="251737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706779"/>
            <a:ext cx="1944216" cy="2548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465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7457</TotalTime>
  <Words>4369</Words>
  <Application>Microsoft Office PowerPoint</Application>
  <PresentationFormat>Affichage à l'écran (4:3)</PresentationFormat>
  <Paragraphs>674</Paragraphs>
  <Slides>79</Slides>
  <Notes>4</Notes>
  <HiddenSlides>0</HiddenSlides>
  <MMClips>3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79</vt:i4>
      </vt:variant>
    </vt:vector>
  </HeadingPairs>
  <TitlesOfParts>
    <vt:vector size="85" baseType="lpstr">
      <vt:lpstr>Aptos</vt:lpstr>
      <vt:lpstr>Arial</vt:lpstr>
      <vt:lpstr>Calibri</vt:lpstr>
      <vt:lpstr>Verdana</vt:lpstr>
      <vt:lpstr>Wingdings</vt:lpstr>
      <vt:lpstr>Thème Office</vt:lpstr>
      <vt:lpstr> L’aventure numérique, jusqu’à l’IA </vt:lpstr>
      <vt:lpstr>Préambule</vt:lpstr>
      <vt:lpstr>Préambule : les Grecs et la technique</vt:lpstr>
      <vt:lpstr>Préambule : le siècle des Lumières</vt:lpstr>
      <vt:lpstr>Plan </vt:lpstr>
      <vt:lpstr>   Des origines à Internet   </vt:lpstr>
      <vt:lpstr>Les deux piliers principaux de l’aventure</vt:lpstr>
      <vt:lpstr> L’électricité -1 </vt:lpstr>
      <vt:lpstr> L’électricité – 2 Le XIXème : âge d’or de l’électromagnétisme </vt:lpstr>
      <vt:lpstr>L’électricité – 3 Fin XIXème : premières réalisations concrètes</vt:lpstr>
      <vt:lpstr>L’électricité – 4 Fin XIXème : premières réalisations concrètes</vt:lpstr>
      <vt:lpstr>Les mathématiques - 1</vt:lpstr>
      <vt:lpstr>Les mathématiques - 2</vt:lpstr>
      <vt:lpstr>Les mathématiques - 3</vt:lpstr>
      <vt:lpstr>Les premières avancées technologiques</vt:lpstr>
      <vt:lpstr>En route vers les ordinateurs :   Le pionnier : Alan TURING  </vt:lpstr>
      <vt:lpstr> En route vers les ordinateurs - 2</vt:lpstr>
      <vt:lpstr> En route vers les ordinateurs - 3</vt:lpstr>
      <vt:lpstr>Les ordinateurs - 4 </vt:lpstr>
      <vt:lpstr>Du côté des superordinateurs  - 5 </vt:lpstr>
      <vt:lpstr>Présentation PowerPoint</vt:lpstr>
      <vt:lpstr>La téléphonie numérique - 2</vt:lpstr>
      <vt:lpstr>Le monde du son </vt:lpstr>
      <vt:lpstr>Le monde de l’image – Photo</vt:lpstr>
      <vt:lpstr>Le monde de l’image – Télévision</vt:lpstr>
      <vt:lpstr>Télévision – L’ère numérique</vt:lpstr>
      <vt:lpstr> Et irruption du numérique dans :  </vt:lpstr>
      <vt:lpstr>Et notre Minitel français ?</vt:lpstr>
      <vt:lpstr>  Internet et  Les réseaux sociaux   </vt:lpstr>
      <vt:lpstr>Internet - 1</vt:lpstr>
      <vt:lpstr>Internet - 2</vt:lpstr>
      <vt:lpstr>Internet - 3</vt:lpstr>
      <vt:lpstr>  Apparition des réseaux   </vt:lpstr>
      <vt:lpstr>Après 2000 : « l’explosion » </vt:lpstr>
      <vt:lpstr>Les réseaux préférés des jeunes</vt:lpstr>
      <vt:lpstr>Tik Tok</vt:lpstr>
      <vt:lpstr>Pourquoi les réseaux sociaux ont-ils pris une telle importance ? </vt:lpstr>
      <vt:lpstr>Les réseaux : une réponse face  à cette situation ?  </vt:lpstr>
      <vt:lpstr>Face au vide quant aux projets de société, , une idée : </vt:lpstr>
      <vt:lpstr>Du côté des géants de la Tech (GAFA)</vt:lpstr>
      <vt:lpstr>Une quasi absence de régulation</vt:lpstr>
      <vt:lpstr>Des conséquences dramatiques - 1</vt:lpstr>
      <vt:lpstr>Des conséquences dramatiques - 2</vt:lpstr>
      <vt:lpstr>La santé mentale des jeunes</vt:lpstr>
      <vt:lpstr>Un point positif des réseaux</vt:lpstr>
      <vt:lpstr>Le paradoxe d’Internet et des réseaux</vt:lpstr>
      <vt:lpstr>Projet français de loi</vt:lpstr>
      <vt:lpstr>L’intelligence artificielle</vt:lpstr>
      <vt:lpstr>Présentation PowerPoint</vt:lpstr>
      <vt:lpstr>Les fondements </vt:lpstr>
      <vt:lpstr>Présupposés de l’intelligence artificielle</vt:lpstr>
      <vt:lpstr>Bref historique </vt:lpstr>
      <vt:lpstr>L’IA et la science-fiction</vt:lpstr>
      <vt:lpstr>Trois axes principaux aujourd’hui </vt:lpstr>
      <vt:lpstr>Les types d’IA</vt:lpstr>
      <vt:lpstr>Les systèmes experts </vt:lpstr>
      <vt:lpstr>Exemples de systèmes experts </vt:lpstr>
      <vt:lpstr>Systèmes experts</vt:lpstr>
      <vt:lpstr>Comment fonctionne l’IA générative ?</vt:lpstr>
      <vt:lpstr>Fonctionnement</vt:lpstr>
      <vt:lpstr>Les IA génératives : modèles de langage</vt:lpstr>
      <vt:lpstr>Intelligence et IA </vt:lpstr>
      <vt:lpstr>L’intelligence et l’IA</vt:lpstr>
      <vt:lpstr>L’IA dans le cinéma : Tilly Norwood</vt:lpstr>
      <vt:lpstr>La révolution IA du côté des robots</vt:lpstr>
      <vt:lpstr>L’IA et les robots humanoïdes Nouveaux visages…</vt:lpstr>
      <vt:lpstr>Robots humanoïdes 2024 - Asuna</vt:lpstr>
      <vt:lpstr>Robots humanoïdes 2024 -Erica</vt:lpstr>
      <vt:lpstr>L’IA et le monde du travail</vt:lpstr>
      <vt:lpstr>L’IA, la manipulation et le contrôle des populations</vt:lpstr>
      <vt:lpstr>Les défis  </vt:lpstr>
      <vt:lpstr>Un gros problème (bien caché) </vt:lpstr>
      <vt:lpstr>Les « Data Center »</vt:lpstr>
      <vt:lpstr>Investissements colossaux des géants de la Tech</vt:lpstr>
      <vt:lpstr>Le point peut-être le plus important </vt:lpstr>
      <vt:lpstr>Les grandes questions </vt:lpstr>
      <vt:lpstr>Conclusions - 1</vt:lpstr>
      <vt:lpstr>Conclusions - 2</vt:lpstr>
      <vt:lpstr> documents pour éclairer le sujet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L’aventure numérique, jusqu’à l’IA</dc:title>
  <dc:creator>louis jacques</dc:creator>
  <cp:lastModifiedBy>Martine Comte</cp:lastModifiedBy>
  <cp:revision>484</cp:revision>
  <cp:lastPrinted>2025-10-22T08:22:51Z</cp:lastPrinted>
  <dcterms:created xsi:type="dcterms:W3CDTF">2025-09-02T06:22:32Z</dcterms:created>
  <dcterms:modified xsi:type="dcterms:W3CDTF">2025-11-28T15:58:48Z</dcterms:modified>
</cp:coreProperties>
</file>