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sldIdLst>
    <p:sldId id="269" r:id="rId2"/>
    <p:sldId id="270" r:id="rId3"/>
    <p:sldId id="272" r:id="rId4"/>
    <p:sldId id="271" r:id="rId5"/>
    <p:sldId id="277" r:id="rId6"/>
    <p:sldId id="267" r:id="rId7"/>
    <p:sldId id="349" r:id="rId8"/>
    <p:sldId id="259" r:id="rId9"/>
    <p:sldId id="363" r:id="rId10"/>
    <p:sldId id="364" r:id="rId11"/>
    <p:sldId id="258" r:id="rId12"/>
    <p:sldId id="361" r:id="rId13"/>
    <p:sldId id="416" r:id="rId14"/>
    <p:sldId id="370" r:id="rId15"/>
    <p:sldId id="372" r:id="rId16"/>
    <p:sldId id="373" r:id="rId17"/>
    <p:sldId id="410" r:id="rId18"/>
    <p:sldId id="356" r:id="rId19"/>
    <p:sldId id="264" r:id="rId20"/>
    <p:sldId id="357" r:id="rId21"/>
    <p:sldId id="351" r:id="rId22"/>
    <p:sldId id="379" r:id="rId23"/>
    <p:sldId id="358" r:id="rId24"/>
    <p:sldId id="389" r:id="rId25"/>
    <p:sldId id="367" r:id="rId26"/>
    <p:sldId id="376" r:id="rId27"/>
    <p:sldId id="378" r:id="rId28"/>
    <p:sldId id="377" r:id="rId29"/>
    <p:sldId id="417" r:id="rId30"/>
    <p:sldId id="388" r:id="rId31"/>
    <p:sldId id="381" r:id="rId32"/>
    <p:sldId id="384" r:id="rId33"/>
    <p:sldId id="411" r:id="rId34"/>
    <p:sldId id="407" r:id="rId35"/>
    <p:sldId id="408" r:id="rId36"/>
    <p:sldId id="414" r:id="rId37"/>
    <p:sldId id="409" r:id="rId38"/>
    <p:sldId id="383" r:id="rId39"/>
    <p:sldId id="391" r:id="rId40"/>
    <p:sldId id="413" r:id="rId41"/>
    <p:sldId id="418" r:id="rId42"/>
    <p:sldId id="415" r:id="rId43"/>
    <p:sldId id="368" r:id="rId44"/>
    <p:sldId id="393" r:id="rId45"/>
    <p:sldId id="385" r:id="rId46"/>
    <p:sldId id="387" r:id="rId47"/>
    <p:sldId id="386" r:id="rId48"/>
    <p:sldId id="396" r:id="rId49"/>
    <p:sldId id="399" r:id="rId50"/>
    <p:sldId id="400" r:id="rId51"/>
    <p:sldId id="422" r:id="rId52"/>
    <p:sldId id="403" r:id="rId53"/>
    <p:sldId id="404" r:id="rId54"/>
    <p:sldId id="374" r:id="rId55"/>
    <p:sldId id="375" r:id="rId56"/>
    <p:sldId id="405" r:id="rId57"/>
    <p:sldId id="420" r:id="rId58"/>
    <p:sldId id="421" r:id="rId59"/>
    <p:sldId id="394" r:id="rId60"/>
    <p:sldId id="406" r:id="rId61"/>
    <p:sldId id="424" r:id="rId62"/>
    <p:sldId id="423" r:id="rId63"/>
    <p:sldId id="419" r:id="rId64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9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29A396F-ACE2-4308-AB25-04A5343527F0}" type="datetimeFigureOut">
              <a:rPr lang="fr-FR" smtClean="0"/>
              <a:t>21/01/2024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09A45AB-EA66-4E1F-A3C2-5F6D13AE4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93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A45AB-EA66-4E1F-A3C2-5F6D13AE487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71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FCDD-BEB4-420A-9B93-31E53D96B891}" type="datetime1">
              <a:rPr lang="fr-FR" smtClean="0"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61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8D8F-8D24-47B4-A352-6EE05D2CA679}" type="datetime1">
              <a:rPr lang="fr-FR" smtClean="0"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5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CA05-091B-4AE9-832E-06678371B86D}" type="datetime1">
              <a:rPr lang="fr-FR" smtClean="0"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08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E7EC-771A-41DE-A124-B37E1DD6840D}" type="datetime1">
              <a:rPr lang="fr-FR" smtClean="0"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60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198F-8B9B-47A6-B681-A037E7B78F8E}" type="datetime1">
              <a:rPr lang="fr-FR" smtClean="0"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82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C352-5407-48C7-8D8F-C18AA9074511}" type="datetime1">
              <a:rPr lang="fr-FR" smtClean="0"/>
              <a:t>21/01/2024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76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E44A-026E-4437-99E9-25C575C0FD75}" type="datetime1">
              <a:rPr lang="fr-FR" smtClean="0"/>
              <a:t>21/01/2024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09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33E1-1F4B-4395-92EB-DDE59FCD73CA}" type="datetime1">
              <a:rPr lang="fr-FR" smtClean="0"/>
              <a:t>21/01/2024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40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1930-0FDA-446C-A7BE-15334594DC22}" type="datetime1">
              <a:rPr lang="fr-FR" smtClean="0"/>
              <a:t>21/01/2024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25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4046-DF53-482F-B726-3C6B3805F2BB}" type="datetime1">
              <a:rPr lang="fr-FR" smtClean="0"/>
              <a:t>21/01/2024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32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6FC5-C7B1-4965-8503-CB3C5E8E7114}" type="datetime1">
              <a:rPr lang="fr-FR" smtClean="0"/>
              <a:t>21/01/2024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51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250B-1465-4FC6-9A3C-FF60B17D50BC}" type="datetime1">
              <a:rPr lang="fr-FR" smtClean="0"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B93D2-A628-4298-BA3B-19532A079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46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69773-E4A3-EAF2-491E-F7AD63B6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42344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LA TERRE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UNE PLANETE UNIQUE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D5431C0-2E51-5A18-DF86-1675BA30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A496AE-EC64-D8A3-35A1-355D9FEC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62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10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532440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92211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b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700" b="1" dirty="0">
                <a:latin typeface="Verdana" panose="020B0604030504040204" pitchFamily="34" charset="0"/>
                <a:ea typeface="Verdana" panose="020B0604030504040204" pitchFamily="34" charset="0"/>
              </a:rPr>
              <a:t>Les océans</a:t>
            </a:r>
            <a:b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327D0A-E8DD-00D9-2680-984FA417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11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0FCD1C-3DFF-2112-1538-85EBE816C190}"/>
              </a:ext>
            </a:extLst>
          </p:cNvPr>
          <p:cNvSpPr txBox="1"/>
          <p:nvPr/>
        </p:nvSpPr>
        <p:spPr>
          <a:xfrm>
            <a:off x="755576" y="1412776"/>
            <a:ext cx="7704856" cy="4308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Régulateurs de la température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terrestre (courants marins)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Profondeur moyenne : 3 800 m  (Mariannes 10 000 m)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Lieu d’apparition de la vie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. Abritent la majorité des espèces vivantes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 0 à 100 m : photosynthèse possible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Cycles de l’eau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mais aussi du CO2 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L’atmosphère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12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8682" y="1412776"/>
            <a:ext cx="8136904" cy="4370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pPr lvl="1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 Flux solaire environ  340 W/m2 en moyenne – 30% réémis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Diminution progressive de la pression, de la densité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et de la température avec l’altitude :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A 100 km : pratiquement hors atmosphère</a:t>
            </a:r>
            <a:b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Azote 78% -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Oxygène : 21%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 Argon 0,9% -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CO2 : 0,04%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Vapeur d’eau (très variable)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13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7992888" cy="59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7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L’atmosphère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14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412776"/>
            <a:ext cx="8064896" cy="46166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 permet et protège la vie sur la Terre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atténue les UV avec la couche d’ozone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conduit à une température moyenne de 15°C grâce au CO2 présent :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sans CO2 : -18°C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réduit les écarts de température par les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vents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Apporte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l’oxygène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nécessaire à la vie terrestre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Protège contre les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chutes de météorites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Dépendance au Soleil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15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484784"/>
            <a:ext cx="8064896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Place particulière du Soleil dans toutes les grandes civilisations et religions antiques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(Chine, système hindou, Babyloniens, Egyptiens, Mayas etc…)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Stabilité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depuis des milliards d’années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Il a encore 5 milliards d’années devant lui.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Lumière et chaleur émise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nécessaires à la vie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Dépendance à la Lune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16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1560" y="1628800"/>
            <a:ext cx="8136904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Effets gravitationnels de la Lune sur la Terre :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Présence des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marées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Et encore plus important :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tabilisation de l’obliquité de l’axe de rotation  de la Terre</a:t>
            </a:r>
            <a:b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A l’origine de la stabilité (à grande échelle) du climat</a:t>
            </a:r>
            <a:b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terrestre et des saisons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B8954BE-7A25-979B-649D-D32E70FB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C78E26-8D85-8374-393B-A5BEEE1A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17</a:t>
            </a:fld>
            <a:endParaRPr lang="fr-FR"/>
          </a:p>
        </p:txBody>
      </p:sp>
      <p:pic>
        <p:nvPicPr>
          <p:cNvPr id="5" name="Image 4" descr="Une image contenant sphère, planète, cercle, objet astronomique&#10;&#10;Description générée automatiquement">
            <a:extLst>
              <a:ext uri="{FF2B5EF4-FFF2-40B4-BE49-F238E27FC236}">
                <a16:creationId xmlns:a16="http://schemas.microsoft.com/office/drawing/2014/main" id="{AB54BA66-AD8D-1423-6BBD-AF3E18220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1" y="1484784"/>
            <a:ext cx="7532037" cy="38884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33D80DD-31DA-A557-A202-DA0E08450D0B}"/>
              </a:ext>
            </a:extLst>
          </p:cNvPr>
          <p:cNvSpPr txBox="1"/>
          <p:nvPr/>
        </p:nvSpPr>
        <p:spPr>
          <a:xfrm>
            <a:off x="2627784" y="54868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Obliquité de la Terre</a:t>
            </a:r>
          </a:p>
        </p:txBody>
      </p:sp>
    </p:spTree>
    <p:extLst>
      <p:ext uri="{BB962C8B-B14F-4D97-AF65-F5344CB8AC3E}">
        <p14:creationId xmlns:p14="http://schemas.microsoft.com/office/powerpoint/2010/main" val="11173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Cycles fondamentaux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18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568" y="1768991"/>
            <a:ext cx="7920880" cy="387798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Deux flux à grande échelle :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Cycle de l’eau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Cycle du CO2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2046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Le cycle de l’eau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20BEC4-13A0-8B0B-DCDC-9DF03C6D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19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55703" y="1700808"/>
            <a:ext cx="4736377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Eau atmosphérique		pluie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stockage</a:t>
            </a: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 sols et lacs</a:t>
            </a:r>
            <a:b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reste retourne à la mer </a:t>
            </a:r>
            <a:b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(rivières et fleuves)</a:t>
            </a:r>
            <a:b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Evaporation (mers, sols, plantes) :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retour dans l’atmosphère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3347864" y="2492896"/>
            <a:ext cx="785686" cy="23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affiche, capture d’écran, carte&#10;&#10;Description générée automatiquement">
            <a:extLst>
              <a:ext uri="{FF2B5EF4-FFF2-40B4-BE49-F238E27FC236}">
                <a16:creationId xmlns:a16="http://schemas.microsoft.com/office/drawing/2014/main" id="{F06D531E-FAA4-1AE6-1FA3-E2F9840C9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16211"/>
            <a:ext cx="3767024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5DB525-769E-5E14-5A94-128DA7EA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405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la Terre est en constante évolution</a:t>
            </a:r>
            <a:b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	depuis sa formation, sous l’effet : </a:t>
            </a:r>
            <a:b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    - des </a:t>
            </a:r>
            <a:r>
              <a:rPr lang="fr-FR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forces de la nature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(hors organismes vivants)</a:t>
            </a:r>
            <a:b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    - de </a:t>
            </a:r>
            <a:r>
              <a:rPr lang="fr-FR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l’action des organismes vivants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qui l’habitent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35AB30-F477-30BF-82AC-C096DB02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5C350-C476-4C75-29FF-A34BECD3A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97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A43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>
            <a:normAutofit/>
          </a:bodyPr>
          <a:lstStyle/>
          <a:p>
            <a:r>
              <a:rPr lang="fr-FR" sz="28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cycle du CO2</a:t>
            </a:r>
          </a:p>
        </p:txBody>
      </p:sp>
      <p:pic>
        <p:nvPicPr>
          <p:cNvPr id="7" name="Image 6" descr="Une image contenant texte, carte, diagramme, capture d’écran&#10;&#10;Description générée automatiquement">
            <a:extLst>
              <a:ext uri="{FF2B5EF4-FFF2-40B4-BE49-F238E27FC236}">
                <a16:creationId xmlns:a16="http://schemas.microsoft.com/office/drawing/2014/main" id="{6B874D36-D2D9-F540-A635-714EA674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49" y="1149455"/>
            <a:ext cx="5510653" cy="4560065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4470713" cy="365125"/>
          </a:xfrm>
          <a:noFill/>
        </p:spPr>
        <p:txBody>
          <a:bodyPr>
            <a:normAutofit/>
          </a:bodyPr>
          <a:lstStyle/>
          <a:p>
            <a:pPr algn="l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94857" y="6356350"/>
            <a:ext cx="469082" cy="365125"/>
          </a:xfrm>
          <a:noFill/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523B93D2-A628-4298-BA3B-19532A079553}" type="slidenum">
              <a:rPr lang="fr-FR" smtClean="0"/>
              <a:pPr algn="l">
                <a:spcAft>
                  <a:spcPts val="600"/>
                </a:spcAft>
              </a:pPr>
              <a:t>20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CB9F95-0004-91F0-FDDD-54349F539158}"/>
              </a:ext>
            </a:extLst>
          </p:cNvPr>
          <p:cNvSpPr txBox="1"/>
          <p:nvPr/>
        </p:nvSpPr>
        <p:spPr>
          <a:xfrm>
            <a:off x="827584" y="4005064"/>
            <a:ext cx="2436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+ absorption par les océans </a:t>
            </a:r>
          </a:p>
        </p:txBody>
      </p:sp>
    </p:spTree>
    <p:extLst>
      <p:ext uri="{BB962C8B-B14F-4D97-AF65-F5344CB8AC3E}">
        <p14:creationId xmlns:p14="http://schemas.microsoft.com/office/powerpoint/2010/main" val="37298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>
                <a:latin typeface="Verdana" panose="020B0604030504040204" pitchFamily="34" charset="0"/>
                <a:ea typeface="Verdana" panose="020B0604030504040204" pitchFamily="34" charset="0"/>
              </a:rPr>
              <a:t>Formation de la Terre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21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340768"/>
            <a:ext cx="8136904" cy="437042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Fin de la formation  : 4,6  milliards d’années  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Plus de 90% des météorites ayant formé la Terre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sont des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chondrites (Si, Fe,  eau)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Accroissement de température par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Désintégration d’éléments radioactifs</a:t>
            </a:r>
            <a:b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Impacts lors de l’accrétion</a:t>
            </a:r>
            <a:b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Contraction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: noyau / manteau / croûte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La Lune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22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556792"/>
            <a:ext cx="6984776" cy="48320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Hypothèse </a:t>
            </a: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l’impact géant </a:t>
            </a:r>
            <a:b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d’une planète (THEIAI) sur la Terre</a:t>
            </a: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initialement formée :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Existence préservée de la Terre mais :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Température interne très augmentée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influence forte de la Lune sur la Terre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Formation de la Lune par accrétion des matériaux éjectés</a:t>
            </a: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fr-FR" dirty="0"/>
          </a:p>
        </p:txBody>
      </p:sp>
      <p:pic>
        <p:nvPicPr>
          <p:cNvPr id="8" name="Image 7" descr="Une image contenant nature, objet astronomique, Événement céleste, sphère&#10;&#10;Description générée automatiquement">
            <a:extLst>
              <a:ext uri="{FF2B5EF4-FFF2-40B4-BE49-F238E27FC236}">
                <a16:creationId xmlns:a16="http://schemas.microsoft.com/office/drawing/2014/main" id="{EF3443B1-330F-45D6-2049-3B9922EEC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2656"/>
            <a:ext cx="3240360" cy="320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Etat initial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23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9894" y="1412776"/>
            <a:ext cx="8075240" cy="40626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Beaucoup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plus chaude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qu’aujourd’hui :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masse liquide 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croûte non formée)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Atmosphère : méthane, ammoniac, CO2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Sans oxygène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 d’océans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Lune plus proche qu’aujourd’hui (éloignement progressif)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3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Evolution de 4,6 à 4 milliards d’années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B93D2-A628-4298-BA3B-19532A0795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1628800"/>
            <a:ext cx="8064896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Evènement principaux :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Début de formation de croûte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(refroidissement)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Formation des océans </a:t>
            </a:r>
            <a: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pas de terres émergées</a:t>
            </a:r>
            <a:b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Formation de l’atmosphère primitive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Pas d’organismes vivants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Origine de l’atmosphère et des océans 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B93D2-A628-4298-BA3B-19532A0795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1412776"/>
            <a:ext cx="8147248" cy="372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 la formation de la Terre, disque contenant de l’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eau sous forme glace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</a:t>
            </a:r>
            <a: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CO2, du méthane et de l’ammoniac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On s’attend à trouver surtout 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l’eau, du CO2 et N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dans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l’atmosphère initiale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des planètes telluriques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Origine des océans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B93D2-A628-4298-BA3B-19532A0795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6976" y="1772816"/>
            <a:ext cx="8064896" cy="36625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Deux phénomènes  : 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Atmosphère : 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pluie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(déluge)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Magma :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Dégazage v</a:t>
            </a:r>
            <a: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olcanique :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vapeur d’eau dans l’atmosphère et de nouveau pluie. 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Contribution majeure.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64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Atmosphère terrestre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27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67015" y="1628800"/>
            <a:ext cx="8208912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Atmosphère « primordiale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 » : n’a pas été préservée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Atmosphère « primitive »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: principalement d’origine volcanique : 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>Azote, ammoniac, méthane, CO2, vapeur d’eau </a:t>
            </a:r>
            <a:b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Pas d’oxygène.  </a:t>
            </a:r>
          </a:p>
          <a:p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Evolution ultérieure sous l’influence des </a:t>
            </a: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êtres vivants 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9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Comparaison à Vénus et Mars</a:t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28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1556792"/>
            <a:ext cx="7920880" cy="4678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b="1" u="sng" dirty="0">
                <a:latin typeface="Verdana" panose="020B0604030504040204" pitchFamily="34" charset="0"/>
                <a:ea typeface="Verdana" panose="020B0604030504040204" pitchFamily="34" charset="0"/>
              </a:rPr>
              <a:t>Vénus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b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 scénario différent : trop chaude (distance au Soleil et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             effet de serre) 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 d’eau liquide en surface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 Atmosphère vapeur d’eau et CO2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b="1" u="sng" dirty="0">
                <a:latin typeface="Verdana" panose="020B0604030504040204" pitchFamily="34" charset="0"/>
                <a:ea typeface="Verdana" panose="020B0604030504040204" pitchFamily="34" charset="0"/>
              </a:rPr>
              <a:t>Mars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b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idem Terre à l’origine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: présence d’eau liquide. Vie ?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           Trop froide aujourd’hui : plus d’eau liquide en surface.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           Eau (glace) dans les calottes polaires</a:t>
            </a:r>
          </a:p>
          <a:p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29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3B3B62-A691-C5FD-9C62-CD25A8FA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3" y="476672"/>
            <a:ext cx="8229600" cy="172819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Deux « influences » majeures : </a:t>
            </a:r>
            <a:b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fr-FR" sz="20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Soleil et la Lune</a:t>
            </a:r>
            <a:br>
              <a:rPr lang="fr-FR" sz="20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0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312AE9A-F373-57DD-6ED9-C18910F1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8194C4-600F-320F-C865-5C018ABCB9A1}"/>
              </a:ext>
            </a:extLst>
          </p:cNvPr>
          <p:cNvSpPr txBox="1"/>
          <p:nvPr/>
        </p:nvSpPr>
        <p:spPr>
          <a:xfrm>
            <a:off x="449130" y="2420888"/>
            <a:ext cx="8229600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Système en interaction permanente entre : 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>- la structure interne, dont la </a:t>
            </a: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lithosphère</a:t>
            </a:r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> (croûte)</a:t>
            </a:r>
            <a:b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>	- les océans (</a:t>
            </a: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hydrosphère</a:t>
            </a:r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b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>	- </a:t>
            </a: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l’atmosphère</a:t>
            </a:r>
            <a:b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>	- la </a:t>
            </a: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biosphère (êtres vivants)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3AE183-D507-2C7E-6403-E2FE61FF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1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Evolution de 4 à 2,5 milliards d’années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30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1560" y="1633157"/>
            <a:ext cx="8064896" cy="38472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Premières traces de </a:t>
            </a: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 microbienne 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Début de la </a:t>
            </a: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tectonique des plaques</a:t>
            </a:r>
            <a:b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Croissance des </a:t>
            </a: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continents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7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La vie : double interaction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31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484784"/>
            <a:ext cx="8136904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Influence des forces de la nature sur l’évolution de la vie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(quelles forces ???)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Mais aussi à l’inverse : modification permanente de leur environnement par les êtres vivants 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Aujourd’hui : ère dite de « </a:t>
            </a: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l’anthropocène »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c’est l’humanité qui perturbe la nature,  ce qui </a:t>
            </a:r>
            <a:b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pourrait hypothéquer du même coup son avenir…</a:t>
            </a:r>
          </a:p>
          <a:p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653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L’arbre de la vie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32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24933" y="1196752"/>
            <a:ext cx="7992888" cy="4770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Reconstitution due à l’américain Carl WOESE (biologiste moléculaire)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Arbre du vivant adopté en 1990 : 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bactéries / archées / eucaryotes</a:t>
            </a:r>
          </a:p>
          <a:p>
            <a:endParaRPr lang="fr-FR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Bactéries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(procaryotes) : une seule cellule, pas de noyau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Archées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: procaryotes mais différences importantes (ARN, métabolisme)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Eucaryotes :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unicellulaires ou pluricellulaires, cellules avec noyau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Ancêtre commun hypothétique : LUCA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: pure spéculation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B54AAD0-36F2-FE04-B5ED-F5A230AB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629231-AC94-BEE6-D1A2-B456FAE4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33</a:t>
            </a:fld>
            <a:endParaRPr lang="fr-FR"/>
          </a:p>
        </p:txBody>
      </p:sp>
      <p:pic>
        <p:nvPicPr>
          <p:cNvPr id="5" name="Image 4" descr="Une image contenant capture d’écran, texte, feu d’artifice, conception&#10;&#10;Description générée automatiquement">
            <a:extLst>
              <a:ext uri="{FF2B5EF4-FFF2-40B4-BE49-F238E27FC236}">
                <a16:creationId xmlns:a16="http://schemas.microsoft.com/office/drawing/2014/main" id="{4429A62A-21F9-9AF5-471E-8C4A66F6B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C1C7D0A-FCF7-26DD-B296-4968DD1B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81D215-68D5-08F0-3C5F-68E55DB6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34</a:t>
            </a:fld>
            <a:endParaRPr lang="fr-FR"/>
          </a:p>
        </p:txBody>
      </p:sp>
      <p:pic>
        <p:nvPicPr>
          <p:cNvPr id="5" name="Image 4" descr="Une image contenant barrière de corail, invertébré, Organisme, Invertébrés marins&#10;&#10;Description générée automatiquement">
            <a:extLst>
              <a:ext uri="{FF2B5EF4-FFF2-40B4-BE49-F238E27FC236}">
                <a16:creationId xmlns:a16="http://schemas.microsoft.com/office/drawing/2014/main" id="{AB1ABB5E-D436-50B6-A6AD-6F929BDA5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45382"/>
            <a:ext cx="3456384" cy="3456384"/>
          </a:xfrm>
          <a:prstGeom prst="rect">
            <a:avLst/>
          </a:prstGeom>
        </p:spPr>
      </p:pic>
      <p:pic>
        <p:nvPicPr>
          <p:cNvPr id="7" name="Image 6" descr="Une image contenant texte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C2B121F8-D754-9EB9-F5AC-800FF32E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6" y="1648650"/>
            <a:ext cx="4578052" cy="365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39DC7-A7EB-78B9-37D7-989695A6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Cellule eucaryote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721354-9ED9-6348-E63E-3DE3E608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4D63EC-A186-6E49-8DC4-2D8C1A3A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35</a:t>
            </a:fld>
            <a:endParaRPr lang="fr-FR"/>
          </a:p>
        </p:txBody>
      </p:sp>
      <p:pic>
        <p:nvPicPr>
          <p:cNvPr id="6" name="Image 5" descr="Une image contenant cercle, carte, texte, diagramme&#10;&#10;Description générée automatiquement">
            <a:extLst>
              <a:ext uri="{FF2B5EF4-FFF2-40B4-BE49-F238E27FC236}">
                <a16:creationId xmlns:a16="http://schemas.microsoft.com/office/drawing/2014/main" id="{7FD5E3A5-4E19-AAEC-44F1-CD9709C66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5085928" cy="49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Procaryotes et eucaryotes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36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15500" y="1412776"/>
            <a:ext cx="8136904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Procaryotes : simples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Bactéries championnes de la survie : se modifient en fonction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 l’environnement et modifient leur environnement !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Produisent de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l’oxygène atmosphérique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(photosynthèse) 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plus que toutes les plantes réunies de la planète !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Eucaryotes : Très complexes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Ensemble des cellules  : Paient un prix élevé pour leur développement évolutionnaire :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transmettent le plan de la vie, vieillissent, meurent</a:t>
            </a:r>
          </a:p>
          <a:p>
            <a:pPr lvl="1"/>
            <a:endParaRPr lang="fr-FR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90E8D5-F9C6-9704-C70E-B39D8D07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Et les virus 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4C1954-265A-39AC-D646-E31F2C12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65AD63-E788-3E0B-D5F0-E2916CD1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37</a:t>
            </a:fld>
            <a:endParaRPr lang="fr-FR" dirty="0"/>
          </a:p>
        </p:txBody>
      </p:sp>
      <p:pic>
        <p:nvPicPr>
          <p:cNvPr id="6" name="Image 5" descr="Une image contenant diagramme, clipart, Graphique, illustration&#10;&#10;Description générée automatiquement">
            <a:extLst>
              <a:ext uri="{FF2B5EF4-FFF2-40B4-BE49-F238E27FC236}">
                <a16:creationId xmlns:a16="http://schemas.microsoft.com/office/drawing/2014/main" id="{D578685C-5BC4-2199-28C4-2A0F8F07D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66107"/>
            <a:ext cx="5103315" cy="3749748"/>
          </a:xfrm>
          <a:prstGeom prst="rect">
            <a:avLst/>
          </a:prstGeom>
        </p:spPr>
      </p:pic>
      <p:pic>
        <p:nvPicPr>
          <p:cNvPr id="8" name="Image 7" descr="Une image contenant texte, capture d’écran, cercle, Graphique&#10;&#10;Description générée automatiquement">
            <a:extLst>
              <a:ext uri="{FF2B5EF4-FFF2-40B4-BE49-F238E27FC236}">
                <a16:creationId xmlns:a16="http://schemas.microsoft.com/office/drawing/2014/main" id="{6CC6D7F8-D95A-A5B1-DB9C-5CCF13985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09938"/>
            <a:ext cx="4355976" cy="440042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1600" y="56612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Virus non classés dans le vivant : se reproduisent pourtant grâce aux hôtes…</a:t>
            </a:r>
          </a:p>
        </p:txBody>
      </p:sp>
    </p:spTree>
    <p:extLst>
      <p:ext uri="{BB962C8B-B14F-4D97-AF65-F5344CB8AC3E}">
        <p14:creationId xmlns:p14="http://schemas.microsoft.com/office/powerpoint/2010/main" val="12859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Origine de la vie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38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412776"/>
            <a:ext cx="8136904" cy="4924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Aussi mystérieuse que l’origine de l’univers ! 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Hypothèse d’une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origine physico-chimique de la vie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avancée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J.B. LAMARQ en 1809. </a:t>
            </a:r>
            <a:b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Acteurs privilégiés sur la Terre :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carbone, eau, lumière solaire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Carbone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: palme d’or de l’organisation (liaisons)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L’eau : </a:t>
            </a:r>
            <a: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solvant unique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propriétés spectaculaires…</a:t>
            </a:r>
            <a:b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Lumière solaire :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énergie - photosynthèse</a:t>
            </a:r>
            <a:b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1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Schéma actuel</a:t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39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268760"/>
            <a:ext cx="8136904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Trois grandes étapes imaginées :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1 – Production de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molécules organiques simples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      (sucres, acides aminés, bases azotées)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2 – Association de ces molécules pour former les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protéines et 	       les acides aminés (ARN et ADN)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3 – Formation d’une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membrane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, donc une cellule avec son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      métabolisme : échanges, réplication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9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35ED3-5851-AB4A-5C22-A6ADF0AA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PLAN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A4FCF8-4795-30E5-CE1C-620C0895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483CF1-89F8-3A0A-8B17-F620462DE293}"/>
              </a:ext>
            </a:extLst>
          </p:cNvPr>
          <p:cNvSpPr txBox="1"/>
          <p:nvPr/>
        </p:nvSpPr>
        <p:spPr>
          <a:xfrm>
            <a:off x="539552" y="1556792"/>
            <a:ext cx="8064896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La Terre actuelle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Période initiale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Les grandes étapes de son évolution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Les singularités qui ont permis la vie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Conclusions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AD296F-1E10-1271-2F70-D15F9194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12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La vraie question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40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67544" y="1124744"/>
            <a:ext cx="8190693" cy="4924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1"/>
            <a:br>
              <a:rPr lang="fr-FR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Etape 1 bien connue aujourd’hui : passage de l’inorganique à l’organique</a:t>
            </a:r>
            <a:b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Mais comment s’est effectué le passage à l’ARN et à l’ADN qui aurait conduit à la vie ?  : mystère</a:t>
            </a:r>
            <a:b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Suffit-il de rassembler toutes les pièces dispersées d’une automobile dans une pièce pour qu’elle </a:t>
            </a:r>
            <a:b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s’auto- construise et soit capable de rouler ???</a:t>
            </a:r>
            <a:b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4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Premières traces de vie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41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556792"/>
            <a:ext cx="8064896" cy="40318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Recherchées dans les plus anciens sédiments terrestres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Les plus vieilles traces de vie préservée remontent à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3,5 milliards d’années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Vie probablement apparue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plus tôt vers 4 milliards d’années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mais le bombardement par les météores n’a pas permis sa préservation des roches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micro-organismes identifiés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déjà très complexes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68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La vie : évolution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42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55679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1556792"/>
            <a:ext cx="8064896" cy="42780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Le pas évolutionnaire des procaryotes vers les eucaryotes :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il a fallu environ 2 milliards d’années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Pas supplémentaire de passage aux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pluricellulaires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probablement lié à l’atmosphère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toujours plus riche en oxygène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Respiration :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source d’énergie très efficace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Remarques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1 g de terre végétale = 100 000 bactéries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Humains : majorité de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bactéries dans le système digestif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environ 2 kg chez l’adulte.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La tectonique des plaques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43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3872" y="1484784"/>
            <a:ext cx="8064896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Acceptée par les géophysiciens depuis 50 ans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Elle ne va pas de soi : pas ça sur Vénus ni sur Mars.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 commencé vers 3 milliards d’années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Provoque le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déplacement des continents et des océans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Effet majeur sur le cycle du CO2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Séismes et volcans actifs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: le long des dorsales océaniques en majorité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7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Evolution de 2,5 milliards d’années à 540 millions d’années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44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916831"/>
            <a:ext cx="8064896" cy="39395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Grands changements :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Croissance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des continents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Oxygénation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de l’atmosphère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Modification du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climat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Diversification de la vie (non terrestre)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92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Croissance des continents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98649" y="6465789"/>
            <a:ext cx="2133600" cy="365125"/>
          </a:xfrm>
        </p:spPr>
        <p:txBody>
          <a:bodyPr/>
          <a:lstStyle/>
          <a:p>
            <a:fld id="{523B93D2-A628-4298-BA3B-19532A079553}" type="slidenum">
              <a:rPr lang="fr-FR" smtClean="0"/>
              <a:t>45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24893" y="1484784"/>
            <a:ext cx="8208912" cy="437042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Production accélérée de </a:t>
            </a: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croûte terrestre granitique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Modification profonde des paysages, du climat, de l’atmosphère, des océans, notamment sous l’effet de la vie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à peu près pas de terres émergées il y a 4 Milliards d’années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environ 70% des continents actuels il y a 2 milliards d’années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Roches nues partout.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Oxygénation de l’atmosphère 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46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1268760"/>
            <a:ext cx="8208912" cy="449353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       Résultat de l’activité de </a:t>
            </a: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photosynthèse des</a:t>
            </a:r>
            <a:b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cyanobactéries des océans</a:t>
            </a:r>
            <a:b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Prolifération de la vie marine il y a 2 milliards d’années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l’oxygène de l’atmosphère est une </a:t>
            </a: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production biologique</a:t>
            </a:r>
            <a:b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La vie s’est adaptée à ces bouleversements environnementaux dont elle a été en partie responsable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b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700" b="1" dirty="0">
                <a:latin typeface="Verdana" panose="020B0604030504040204" pitchFamily="34" charset="0"/>
                <a:ea typeface="Verdana" panose="020B0604030504040204" pitchFamily="34" charset="0"/>
              </a:rPr>
              <a:t>Changement du climat </a:t>
            </a:r>
            <a:br>
              <a:rPr lang="fr-FR" sz="27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7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47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412775"/>
            <a:ext cx="8064896" cy="44012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     Refroidissement -  Glaciations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Baisse du CO2 atmosphérique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(1000 fois la valeur actuelle) départ) : passe dans l’océan et la croûte océanique.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L’effet de serre diminue : baisse de la température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Épisodes de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glaciation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vers 2,5 milliards d’années :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Taux de CO2 à 100 fois la valeur actuelle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mais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Flux solaire plus faible qu’aujourd’hui de 30%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Développement de la vie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48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1560" y="1412776"/>
            <a:ext cx="8064896" cy="40318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Prolifération de la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 microbienne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Développement des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eucaryotes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Premiers êtres multicellulaires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Premiers animaux il y a 550 millions d’années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Une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 liée à l’eau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: pas de vie terrestre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8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Synthèse vers 540 millions d’années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49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628800"/>
            <a:ext cx="8064896" cy="46166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monde vivant qui rappelle la vie des océans d’aujourd’hui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plancton, algues, animaux fixés ou non, des carnivores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Modification du cycle du carbone par les animaux à coquille</a:t>
            </a:r>
          </a:p>
          <a:p>
            <a:endParaRPr lang="fr-FR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Sédimentation des tapis microbiens et organismes au fond de la mer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beaucoup de matière organique non dégradée (pas assez d’oxygène)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enfouissement et échauffement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	 </a:t>
            </a: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pétrole, bitume</a:t>
            </a:r>
            <a:b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827584" y="2227722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1619672" y="5460982"/>
            <a:ext cx="79208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22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Place de la Terre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D9D21-FF75-49B8-83BA-9E9CDB149BA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35437"/>
            <a:ext cx="8136904" cy="42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7210F-F441-793D-CB6C-E5BFDEB86F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Période « récente » :  de -540 millions</a:t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d’années à aujourd’hui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A8D583-4939-F20C-BF61-35228CA2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86ACAB-A309-CF3B-78DA-FBF03186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50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EAB7E5-95CB-4E71-B6B8-A378E83A5F93}"/>
              </a:ext>
            </a:extLst>
          </p:cNvPr>
          <p:cNvSpPr txBox="1"/>
          <p:nvPr/>
        </p:nvSpPr>
        <p:spPr>
          <a:xfrm>
            <a:off x="457200" y="1747947"/>
            <a:ext cx="8147248" cy="427809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Eres dites : primaire, secondaire, tertiaire et quaternaire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Plantes et animaux terrestres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Supercontinent « 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Pangée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 » puis dispersion de la Pangée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Et pour finir, apparition de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l’homme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51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602"/>
            <a:ext cx="9144000" cy="498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138E5CF-A96C-CE21-F2B2-1552506F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Ere primaire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A43844-F30E-90A7-867B-84C6024F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15C777-8FC5-8C0C-FE61-D986A518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23B93D2-A628-4298-BA3B-19532A079553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69176F-B308-2DF6-E5BB-FDB3DCF96563}"/>
              </a:ext>
            </a:extLst>
          </p:cNvPr>
          <p:cNvSpPr txBox="1"/>
          <p:nvPr/>
        </p:nvSpPr>
        <p:spPr>
          <a:xfrm>
            <a:off x="457200" y="1484784"/>
            <a:ext cx="8229600" cy="46166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Rassemblements des continents jusqu’à 250 Ma : </a:t>
            </a: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Pangée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Premiers animaux terrestres vers 430 Ma. 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Insectes : majorité de la diversité animale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Vertébrés vers 360 Ma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- Squelette interne avec une colonne vertébrale :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Poissons au début, puis amphibiens, reptiles vers 300 Ma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A19A6C-FD76-C56D-8BA5-8404DE81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Etat fin primaire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8038CCB-4EA6-1AEC-63A7-1BFD4EE4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771F2E-35DB-49B2-D9EB-564587DA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53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27D221-BF3A-60B3-4FE6-36D452CC9D90}"/>
              </a:ext>
            </a:extLst>
          </p:cNvPr>
          <p:cNvSpPr txBox="1"/>
          <p:nvPr/>
        </p:nvSpPr>
        <p:spPr>
          <a:xfrm>
            <a:off x="457200" y="1628800"/>
            <a:ext cx="8229600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Vie terrestre exposée au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volcanisme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biodiversité compromise par les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énormes quantités de gaz toxiques rejetés par les volcans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Volcanisme sibérien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: coulées basaltiques sur 4 fois la France.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Eruptions sur 1 million d’années.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Environ 7000 Mds de T de soufre rejeté, 4000 Mds de T de chlore et 5000 Mds de T de fluor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Grande extinction : 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90% des espèces auraient disparu vers 250 Ma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54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561662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7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Dispersion de la Pangée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8032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CE412-ED71-CA9E-D5FE-ACD8383E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Ere tertiaire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7CDEB2-E3E0-2437-4D14-0D848B09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5A04F8-6101-81A1-570F-A2ECA898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56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2E54CE-7AA0-B191-336E-47202F1A58CC}"/>
              </a:ext>
            </a:extLst>
          </p:cNvPr>
          <p:cNvSpPr txBox="1"/>
          <p:nvPr/>
        </p:nvSpPr>
        <p:spPr>
          <a:xfrm>
            <a:off x="467544" y="1772816"/>
            <a:ext cx="8219256" cy="427809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Prolifération des mammifères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Plaques : formation des Alpes et de l’Himalaya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Début de la dernière glaciation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Premiers hommes à la fin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L’humanité, en bref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57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9552" y="1484784"/>
            <a:ext cx="8208912" cy="427809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Origine (?) estimée à environ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 Ma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Plus vieux fossile d’Homo Habilis : 2,8 Ma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Homo Erectus : 1 million d’années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Puis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Néanderthaliens et Sapiens : 70 000 ans environ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Maitrise du feu : au moins 100 000 ans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Néanderthaliens : disparition vers – 35 000 ans;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Mais Sapiens a 4% d’ADN Néanderthalien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Vers -12 000 ans : agriculture, élevage, sédentarisation, métaux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58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852487"/>
            <a:ext cx="89820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617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Facteurs favorables à la Vie sur Terre</a:t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La vie : rare ou banale ?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523B93D2-A628-4298-BA3B-19532A079553}" type="slidenum">
              <a:rPr lang="fr-FR" smtClean="0"/>
              <a:t>59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9552" y="1556792"/>
            <a:ext cx="8064896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Stabilité du soleil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- Loin du centre galactique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Distance Terre / Solei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l, flux solaire et présence de CO2 dans l’atmosphère : Eau liquide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Présence de la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Lune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: stabilité axe de rotation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Présence de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Jupiter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: protection impacts météorites et astéroïdes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Champ magnétique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dû au noyau fer : protection des radiations solaires et des étoiles</a:t>
            </a:r>
          </a:p>
          <a:p>
            <a:pPr marL="342900" indent="-342900">
              <a:buFont typeface="+mj-lt"/>
              <a:buAutoNum type="arabicPeriod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D9D21-FF75-49B8-83BA-9E9CDB149BA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5616" y="620688"/>
            <a:ext cx="640871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La Terre (Apollo 8)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90649"/>
            <a:ext cx="6264696" cy="52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8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BDE7B-DCAD-DED1-1406-AB0CC2C5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Conclusions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373BF2-9340-66C9-872E-3A2BBAA5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C330E3-2B77-0801-0976-754A0FD5078F}"/>
              </a:ext>
            </a:extLst>
          </p:cNvPr>
          <p:cNvSpPr txBox="1"/>
          <p:nvPr/>
        </p:nvSpPr>
        <p:spPr>
          <a:xfrm>
            <a:off x="534380" y="1196752"/>
            <a:ext cx="807524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Extraordinaire concours de circonstances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qui ont permis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l’apparition de la vie.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Apparition de la vie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très tôt au fond des océans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, sans doute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vers 4 milliards d’années.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La vie a profondément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remodelé la Terre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, modifiant son environnement et sa propre évolution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Foisonnement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des formes de vie sur les derniers 550 millions d’années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Conclusions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61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1484784"/>
            <a:ext cx="8208912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Les connaissances ont bien avancé sur le passage des 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molécules non </a:t>
            </a:r>
            <a:r>
              <a:rPr lang="fr-FR" b="1">
                <a:latin typeface="Verdana" panose="020B0604030504040204" pitchFamily="34" charset="0"/>
                <a:ea typeface="Verdana" panose="020B0604030504040204" pitchFamily="34" charset="0"/>
              </a:rPr>
              <a:t>organiques aux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molécules organiques 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Mais on est à des années-lumière d’avoir compris les mécanismes d’apparition de la vie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hommes sont aujourd’hui en train d’influencer leur environnement, peut-être de manière irréversible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304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7920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Réflexions finales …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62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1560" y="1556792"/>
            <a:ext cx="8136904" cy="4031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Statut d’espèce dominante de l’homme du fait de sa capacité :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1) à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collaborer efficacement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avec un grand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    nombre de ses semblables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2) à créer des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fictions collectives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(imagination)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La recherche devrait nous ramener à un peu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d’humilité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La vraie réussite n’est pas la compétition mais la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coopération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91991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Quelques sources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63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7544" y="1412776"/>
            <a:ext cx="82809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1 - Revue «  La Recherche », Février / avril 2021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      (L’origine du vivant)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2 – Revue « Pour la science » Novembre 1983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      Numéro spécial La Terre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3 – « La Terre et la vie, une histoire de 4 milliards d’années »,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      Anne NEDELEC, Ed. Odile Jacob, juin 2022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4 – « Le </a:t>
            </a:r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Bang, le cosmos et la vie », Harald LESCH &amp; Josef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      GASSNER, Ed. </a:t>
            </a:r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Edp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Sciences, 2023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5 – Vidéo YouTube « La Planète bleue »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3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EA2621-6082-3F61-06BD-05C7970E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La Terre actuelle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AC2841-9845-EF74-E606-68091CDD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D584CB-568A-DBC8-539C-58DCBDD9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D9D21-FF75-49B8-83BA-9E9CDB149BA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AF28E1-6684-2D47-4782-BB871CBC5CE0}"/>
              </a:ext>
            </a:extLst>
          </p:cNvPr>
          <p:cNvSpPr txBox="1"/>
          <p:nvPr/>
        </p:nvSpPr>
        <p:spPr>
          <a:xfrm>
            <a:off x="611560" y="1305341"/>
            <a:ext cx="8064896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Planète tellurique (rocheuse) - Diamètre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13 000 km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150 millions de km du Soleil 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Atmosphère, </a:t>
            </a:r>
            <a:r>
              <a:rPr lang="fr-FR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Température moyenne </a:t>
            </a: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 °C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Océans 70% de la surface -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eau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liquide / glace / vapeur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Continents 30% </a:t>
            </a:r>
            <a:r>
              <a:rPr lang="fr-FR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volcanisme, tremblements de terre etc…  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Structure interne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11031" y="1556792"/>
            <a:ext cx="7560840" cy="4185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Connue dans ses grandes lignes depuis 1950</a:t>
            </a: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noyau au cœur </a:t>
            </a:r>
            <a:b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Manteau en périphérie</a:t>
            </a:r>
          </a:p>
          <a:p>
            <a:pPr lvl="1"/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Croûte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surface</a:t>
            </a:r>
            <a:b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C562F9-6F6E-887F-325E-BED2E7FB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471055"/>
            <a:ext cx="2133600" cy="365125"/>
          </a:xfrm>
        </p:spPr>
        <p:txBody>
          <a:bodyPr/>
          <a:lstStyle/>
          <a:p>
            <a:fld id="{523B93D2-A628-4298-BA3B-19532A079553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88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Structure interne - 1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93D2-A628-4298-BA3B-19532A079553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02020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2869</Words>
  <Application>Microsoft Office PowerPoint</Application>
  <PresentationFormat>Affichage à l'écran (4:3)</PresentationFormat>
  <Paragraphs>425</Paragraphs>
  <Slides>63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8" baseType="lpstr">
      <vt:lpstr>Arial</vt:lpstr>
      <vt:lpstr>Calibri</vt:lpstr>
      <vt:lpstr>Verdana</vt:lpstr>
      <vt:lpstr>Wingdings</vt:lpstr>
      <vt:lpstr>Thème Office</vt:lpstr>
      <vt:lpstr>LA TERRE  UNE PLANETE UNIQUE </vt:lpstr>
      <vt:lpstr> la Terre est en constante évolution   depuis sa formation, sous l’effet :        - des forces de la nature (hors organismes vivants)       - de l’action des organismes vivants qui l’habitent</vt:lpstr>
      <vt:lpstr> Deux « influences » majeures :     le Soleil et la Lune </vt:lpstr>
      <vt:lpstr>PLAN</vt:lpstr>
      <vt:lpstr>Place de la Terre</vt:lpstr>
      <vt:lpstr>Présentation PowerPoint</vt:lpstr>
      <vt:lpstr>La Terre actuelle</vt:lpstr>
      <vt:lpstr>Structure interne </vt:lpstr>
      <vt:lpstr>Structure interne - 1</vt:lpstr>
      <vt:lpstr>Présentation PowerPoint</vt:lpstr>
      <vt:lpstr>   Les océans   </vt:lpstr>
      <vt:lpstr>L’atmosphère</vt:lpstr>
      <vt:lpstr>Présentation PowerPoint</vt:lpstr>
      <vt:lpstr>L’atmosphère</vt:lpstr>
      <vt:lpstr>Dépendance au Soleil</vt:lpstr>
      <vt:lpstr>Dépendance à la Lune</vt:lpstr>
      <vt:lpstr>Présentation PowerPoint</vt:lpstr>
      <vt:lpstr>Cycles fondamentaux </vt:lpstr>
      <vt:lpstr>Le cycle de l’eau</vt:lpstr>
      <vt:lpstr>Le cycle du CO2</vt:lpstr>
      <vt:lpstr>Formation de la Terre</vt:lpstr>
      <vt:lpstr>La Lune</vt:lpstr>
      <vt:lpstr>Etat initial</vt:lpstr>
      <vt:lpstr>Evolution de 4,6 à 4 milliards d’années</vt:lpstr>
      <vt:lpstr>Origine de l’atmosphère et des océans  </vt:lpstr>
      <vt:lpstr>Origine des océans</vt:lpstr>
      <vt:lpstr>Atmosphère terrestre </vt:lpstr>
      <vt:lpstr>  Comparaison à Vénus et Mars   </vt:lpstr>
      <vt:lpstr>Présentation PowerPoint</vt:lpstr>
      <vt:lpstr>Evolution de 4 à 2,5 milliards d’années</vt:lpstr>
      <vt:lpstr>La vie : double interaction</vt:lpstr>
      <vt:lpstr>L’arbre de la vie</vt:lpstr>
      <vt:lpstr>Présentation PowerPoint</vt:lpstr>
      <vt:lpstr>Présentation PowerPoint</vt:lpstr>
      <vt:lpstr>Cellule eucaryote</vt:lpstr>
      <vt:lpstr>Procaryotes et eucaryotes</vt:lpstr>
      <vt:lpstr>Et les virus ?</vt:lpstr>
      <vt:lpstr>Origine de la vie</vt:lpstr>
      <vt:lpstr> Schéma actuel </vt:lpstr>
      <vt:lpstr>La vraie question </vt:lpstr>
      <vt:lpstr>Premières traces de vie </vt:lpstr>
      <vt:lpstr>La vie : évolution</vt:lpstr>
      <vt:lpstr>La tectonique des plaques</vt:lpstr>
      <vt:lpstr>Evolution de 2,5 milliards d’années à 540 millions d’années</vt:lpstr>
      <vt:lpstr>Croissance des continents</vt:lpstr>
      <vt:lpstr>Oxygénation de l’atmosphère  </vt:lpstr>
      <vt:lpstr> Changement du climat  </vt:lpstr>
      <vt:lpstr>Développement de la vie </vt:lpstr>
      <vt:lpstr>Synthèse vers 540 millions d’années</vt:lpstr>
      <vt:lpstr>Période « récente » :  de -540 millions d’années à aujourd’hui</vt:lpstr>
      <vt:lpstr>Présentation PowerPoint</vt:lpstr>
      <vt:lpstr>Ere primaire </vt:lpstr>
      <vt:lpstr>Etat fin primaire</vt:lpstr>
      <vt:lpstr>Présentation PowerPoint</vt:lpstr>
      <vt:lpstr>Dispersion de la Pangée </vt:lpstr>
      <vt:lpstr>Ere tertiaire</vt:lpstr>
      <vt:lpstr>L’humanité, en bref</vt:lpstr>
      <vt:lpstr>Présentation PowerPoint</vt:lpstr>
      <vt:lpstr>Facteurs favorables à la Vie sur Terre La vie : rare ou banale ?</vt:lpstr>
      <vt:lpstr>Conclusions</vt:lpstr>
      <vt:lpstr>Conclusions</vt:lpstr>
      <vt:lpstr>Réflexions finales …</vt:lpstr>
      <vt:lpstr>Quelques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terre : planète unique ?</dc:title>
  <dc:creator>louis jacques</dc:creator>
  <cp:lastModifiedBy>louis jacques</cp:lastModifiedBy>
  <cp:revision>296</cp:revision>
  <cp:lastPrinted>2024-01-17T16:28:29Z</cp:lastPrinted>
  <dcterms:created xsi:type="dcterms:W3CDTF">2023-03-02T09:37:14Z</dcterms:created>
  <dcterms:modified xsi:type="dcterms:W3CDTF">2024-01-21T15:52:23Z</dcterms:modified>
</cp:coreProperties>
</file>