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401" r:id="rId2"/>
    <p:sldId id="354" r:id="rId3"/>
    <p:sldId id="323" r:id="rId4"/>
    <p:sldId id="381" r:id="rId5"/>
    <p:sldId id="311" r:id="rId6"/>
    <p:sldId id="375" r:id="rId7"/>
    <p:sldId id="376" r:id="rId8"/>
    <p:sldId id="388" r:id="rId9"/>
    <p:sldId id="405" r:id="rId10"/>
    <p:sldId id="380" r:id="rId11"/>
    <p:sldId id="382" r:id="rId12"/>
    <p:sldId id="395" r:id="rId13"/>
    <p:sldId id="304" r:id="rId14"/>
    <p:sldId id="418" r:id="rId15"/>
    <p:sldId id="343" r:id="rId16"/>
    <p:sldId id="345" r:id="rId17"/>
    <p:sldId id="412" r:id="rId18"/>
    <p:sldId id="414" r:id="rId19"/>
    <p:sldId id="413" r:id="rId20"/>
    <p:sldId id="406" r:id="rId21"/>
    <p:sldId id="409" r:id="rId22"/>
    <p:sldId id="334" r:id="rId23"/>
    <p:sldId id="368" r:id="rId24"/>
    <p:sldId id="377" r:id="rId25"/>
    <p:sldId id="390" r:id="rId26"/>
    <p:sldId id="392" r:id="rId27"/>
    <p:sldId id="393" r:id="rId28"/>
    <p:sldId id="379" r:id="rId29"/>
    <p:sldId id="356" r:id="rId30"/>
    <p:sldId id="399" r:id="rId31"/>
    <p:sldId id="358" r:id="rId32"/>
    <p:sldId id="396" r:id="rId33"/>
    <p:sldId id="363" r:id="rId34"/>
    <p:sldId id="402" r:id="rId35"/>
    <p:sldId id="403" r:id="rId36"/>
    <p:sldId id="359" r:id="rId37"/>
    <p:sldId id="361" r:id="rId38"/>
    <p:sldId id="394" r:id="rId39"/>
    <p:sldId id="416" r:id="rId40"/>
    <p:sldId id="421" r:id="rId41"/>
    <p:sldId id="422" r:id="rId42"/>
    <p:sldId id="423" r:id="rId43"/>
    <p:sldId id="424" r:id="rId44"/>
    <p:sldId id="360" r:id="rId45"/>
    <p:sldId id="408" r:id="rId46"/>
    <p:sldId id="417" r:id="rId47"/>
    <p:sldId id="370" r:id="rId48"/>
    <p:sldId id="411" r:id="rId49"/>
    <p:sldId id="410" r:id="rId50"/>
    <p:sldId id="420" r:id="rId51"/>
    <p:sldId id="330" r:id="rId52"/>
    <p:sldId id="305" r:id="rId53"/>
    <p:sldId id="425" r:id="rId54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99CC"/>
    <a:srgbClr val="FF6699"/>
    <a:srgbClr val="CC66FF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6523062-7776-4BAF-9910-B79A64F1C07A}" type="datetimeFigureOut">
              <a:rPr lang="fr-FR" smtClean="0"/>
              <a:t>03/12/2023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294D249-4DDF-4CCE-8049-96FCAD36B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9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D249-4DDF-4CCE-8049-96FCAD36BB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EE2A-B29F-4AA0-BFEC-DAF4025633AF}" type="datetime1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2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05D0-6811-486A-97A7-25C0D70C5F39}" type="datetime1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1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866-F06A-4129-80E7-284817DB58F0}" type="datetime1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C9D-3499-4AB0-942A-054A1096C58D}" type="datetime1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8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E198-30D5-482C-92A5-9E40487E52E4}" type="datetime1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47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11C-B00F-4A50-9454-196361FA983B}" type="datetime1">
              <a:rPr lang="fr-FR" smtClean="0"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4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D885-1E6D-4049-B294-DF502AC53439}" type="datetime1">
              <a:rPr lang="fr-FR" smtClean="0"/>
              <a:t>03/12/2023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48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074D-6938-4EBB-951E-D156B88DC30D}" type="datetime1">
              <a:rPr lang="fr-FR" smtClean="0"/>
              <a:t>03/12/2023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3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163E-06EC-414B-BF6E-E7B5F49BFA88}" type="datetime1">
              <a:rPr lang="fr-FR" smtClean="0"/>
              <a:t>03/12/2023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26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3BFA-8A75-4A1F-87FD-F6CE605F110B}" type="datetime1">
              <a:rPr lang="fr-FR" smtClean="0"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04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18F6-5407-492C-B64D-05297937FB14}" type="datetime1">
              <a:rPr lang="fr-FR" smtClean="0"/>
              <a:t>03/12/2023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138-C4C8-4A6F-AF43-CE7501AC5AD2}" type="datetime1">
              <a:rPr lang="fr-FR" smtClean="0"/>
              <a:t>03/12/2023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A906-DF0A-4388-88D6-DB5E4CF0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2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72808" cy="57055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91680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Regards vers le ciel</a:t>
            </a:r>
            <a:endParaRPr lang="fr-FR" sz="2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II – Fondement théorique du </a:t>
            </a:r>
            <a:r>
              <a:rPr lang="fr-F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9288" y="1556792"/>
            <a:ext cx="8064896" cy="46474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L’expansion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de l’univers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Théorie de la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relativité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d’EINSTEIN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Connaissances sur le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monde des particules et des atomes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modèle cosmologique intègre tout cela 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65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 : le jour sans hier…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1409" y="2060848"/>
            <a:ext cx="7920880" cy="33547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Terme inapproprié  :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pas une explosion à un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endroit donné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l’espace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à un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instant donné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L’univers l’espace et le temps sont apparus « en même temps »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L’espace et le temps ont une histoire </a:t>
            </a:r>
            <a:r>
              <a:rPr lang="fr-FR" sz="1600" b="1" i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16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53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 sens donner au </a:t>
            </a:r>
            <a:r>
              <a:rPr lang="fr-F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 ?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30995" y="1484784"/>
            <a:ext cx="7992888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Sens d’un univers en expansion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tout ce qu’on voit aujourd’hui était contenu 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dans un volume de « tête d’épingle »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Fiable : on ne reviendra jamais dessus.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contre : pas sens de l’instant originel (T0)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on ne sait rien sur l’origine</a:t>
            </a: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065952" y="2420888"/>
            <a:ext cx="8343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072121" y="5013176"/>
            <a:ext cx="856736" cy="165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11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L’expansion de l’univers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412776"/>
            <a:ext cx="8064896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galaxies s’éloignent les unes des autres :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D’autant plus vite qu’elles sont loin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Même mouvement de fuite dans toutes les directions</a:t>
            </a: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endParaRPr lang="fr-FR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on fait le film inversé en remontant le temps, convergence des galaxies en un temps de l’ordre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13,8 milliards d’années </a:t>
            </a:r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		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L’univers a eu un début</a:t>
            </a:r>
            <a:b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lvl="1"/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195736" y="4957625"/>
            <a:ext cx="9784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847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convergence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14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971600" y="2420888"/>
            <a:ext cx="74168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rganigramme : Extraire 7"/>
          <p:cNvSpPr/>
          <p:nvPr/>
        </p:nvSpPr>
        <p:spPr>
          <a:xfrm>
            <a:off x="827584" y="1938559"/>
            <a:ext cx="432048" cy="38642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2771800" y="2276872"/>
            <a:ext cx="0" cy="2657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644008" y="2276872"/>
            <a:ext cx="0" cy="2657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444208" y="2276871"/>
            <a:ext cx="0" cy="2657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971600" y="2708920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03648" y="2708920"/>
            <a:ext cx="117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100 km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971600" y="3212976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123728" y="321429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200 km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971600" y="3749086"/>
            <a:ext cx="55446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023828" y="376377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300 km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123728" y="177281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Jean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100 km/h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51920" y="177774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Marie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200 km/h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11560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PARIS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91440" y="176288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Nicole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300 km/h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03648" y="1290246"/>
            <a:ext cx="565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Position observée à un instant donné : </a:t>
            </a: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Flèche droite 30"/>
          <p:cNvSpPr/>
          <p:nvPr/>
        </p:nvSpPr>
        <p:spPr>
          <a:xfrm>
            <a:off x="915929" y="4673434"/>
            <a:ext cx="1392765" cy="33697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501770" y="4641072"/>
            <a:ext cx="603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Tous ensemble à Paris une heure plus tôt</a:t>
            </a:r>
            <a:endParaRPr lang="fr-FR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Mais l’univers n’a pas de centre…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412776"/>
            <a:ext cx="7992888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Chaque galaxie voit les autres s’éloigner d’elle de la même façon que nous le voyons depuis la voie lactée :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voie lactée n’est pas centre, ni aucune autre galaxie…</a:t>
            </a: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3429000"/>
            <a:ext cx="80648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l’espace se crée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4293096"/>
            <a:ext cx="806489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L’espace se crée à partir du </a:t>
            </a: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Bang,  il se dilate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l’espace en expansion qui entraine les galaxies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&gt; image du pudding aux raisins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Théorie de la relativité d’Einstein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4461" y="1484784"/>
            <a:ext cx="7848872" cy="47397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temps et l’espace n’existent plus de façon absolue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 pour NEWTON…et pour nous…mais sont liés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concept d’espace-temps 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temps et les distances dépendent du mouvement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lois de la physique sont invariantes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Equivalence matière / énergie 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 = m.C2)</a:t>
            </a:r>
          </a:p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547664" y="2573368"/>
            <a:ext cx="864096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3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Relativité des mouvements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412776"/>
            <a:ext cx="7992888" cy="48936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Exemple : train roulant à 100 km/h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dans un des wagons, un enfant fait rouler un ballon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à 10 km/ h dans le sens du train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Dans le système de référence du train, le ballon va à 10 km/h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l’observatrice Nadine sur le quai, dans le système de référence du quai, le ballon va à 100 + 10 = 110 km/h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110 : Vrai pour Newton,  faux pour Einstein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Selon la position de l’observateur (train ou quai), la vitesse du ballon est différente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18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Invariance des lois physiques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8136904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Indépendantes du lieu, du temps,  et du système de référence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Vitesse de la lumière : idem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Constante quel que soit le système de référence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Pas un postulat : fait établi</a:t>
            </a:r>
          </a:p>
          <a:p>
            <a:pPr lvl="1"/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 L’élasticité » de l’espace et du temps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268760"/>
            <a:ext cx="7992888" cy="477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Exemple d’une fusée de 100 m de long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Décolle de Terre pour 1 an dans l’espace autour de la Terre,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vitesse de 250 000 km/s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Théorie de la relativité et constance de la vitesse de la lumière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Pour l’observateur terrestre qui la voit passer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 a « rétréci » : 51,3 m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Le périple des occupants est d’1 an pour eux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Pour l’observateur terrestre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durée de 1,8 an !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Changement des distances et des durées pour l’observateur au sol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Toujours 100 m et 1 an pour les occupants de la fusée</a:t>
            </a: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07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424847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Notre système solaire</a:t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2 – Etoiles et galaxies</a:t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3 – </a:t>
            </a: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Histoire de l’univers : </a:t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Du </a:t>
            </a:r>
            <a:r>
              <a:rPr lang="fr-FR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Bang jusqu’à la vie</a:t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88568" y="6356350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1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Voyages vers le futur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55576" y="1538538"/>
            <a:ext cx="7776864" cy="4555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temps est tributaire du mouvement :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Personne en mouvement à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50% de la vitesse de la lumière (c) :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écoulement du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temps ralenti de 15%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 rapport à une 	personne immobile sur la Terre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Mouvement à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99% de c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écoulement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du temps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ralenti de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fois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rapport à une 	personne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immobile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Mais coût énorme (masse / énergie)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 le passé : impossible : « flèche du temps »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4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voyages interstellaires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340768"/>
            <a:ext cx="8064896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Einstein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les a rendus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impossibles :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Vitesse de la lumière : limite indépassable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plus proche étoile de nous : Proxima du Centaure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à 4,2 années-lumière </a:t>
            </a:r>
            <a:r>
              <a:rPr lang="fr-FR" dirty="0" smtClean="0"/>
              <a:t> </a:t>
            </a:r>
          </a:p>
          <a:p>
            <a:pPr lvl="1"/>
            <a:endParaRPr lang="fr-FR" dirty="0"/>
          </a:p>
          <a:p>
            <a:pPr lvl="1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Hypothèse d’une fusée à 3 000 km/s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(aujourd’hui 30) :</a:t>
            </a:r>
          </a:p>
          <a:p>
            <a:pPr lvl="1"/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420 ans pour y aller !</a:t>
            </a:r>
          </a:p>
          <a:p>
            <a:pPr lvl="1"/>
            <a:endParaRPr lang="fr-FR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Retour sur Terre 840 ans plus tard : </a:t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oui c’est bon, on peut y aller !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monde étrange des particules élémentaires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410355"/>
            <a:ext cx="8208912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Les seules particules connues jusqu’en 1937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 proton , le neutron, l’électron et le photon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1937: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découverte du muon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dans les rayons cosmiques puis de tout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 folklore de particules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élémentaires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1964 : le neutron et beaucoup d’autres particules doivent être considérés comme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composés de quarks 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monde des particules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1268760"/>
            <a:ext cx="7992888" cy="5047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Recherche avec les grands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accélérateurs de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particules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cyclotrons et synchrotrons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Monde régi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1) par la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 mécanique quantique</a:t>
            </a: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et par la fameuse loi d’équivalence masse / énergie d’Einstein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= m.C2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Découverte des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antiparticules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…(matière et antimatière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…) en 1956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619672" y="2129233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61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CERN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38683" y="1340768"/>
            <a:ext cx="7560840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CERN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= Conseil Européen pour la Recherche Nucléaire.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Crée en 1952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Anneaux d’accélérateurs sous le sol suisse et français (près de Genève)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dernier né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LHC : grand collisionneur électrons-positrons :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 	Anneau de 27 km de circonférence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 	Mise en service : 2008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CERN (LHC)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25</a:t>
            </a:fld>
            <a:endParaRPr lang="fr-FR"/>
          </a:p>
        </p:txBody>
      </p:sp>
      <p:pic>
        <p:nvPicPr>
          <p:cNvPr id="2050" name="Picture 2" descr="C:\Users\Louis\Documents\Sciences\Overall view of the L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20050" cy="523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mécanique quantique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124744"/>
            <a:ext cx="8136904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mécanique classique Newtonienne ne marche pas pour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l’infiniment petit (particules et atomes)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L’idée de base qui s’impose dans ce domaine : le « 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quantum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Illustration : cas d’une automobile à déplacer (arrêt sur le plat)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force d’un chat        : ne bouge pas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force d’un enfant     : ne bouge pas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- force d’un adulte      : ne bouge pas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force de 2 adultes : mise en mouvement : </a:t>
            </a:r>
            <a:r>
              <a:rPr lang="fr-FR" sz="16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quantum atteint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1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mécanique quantique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8136904" cy="40318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comportements au niveau de l’atome et des particules sont « quantifiés »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 :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passage d’un électron d’une couche à l’autre</a:t>
            </a:r>
          </a:p>
          <a:p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seconde idée fondamentale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principe dit « d’incertitude »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Impossible de connaitre simultanément la position et la 	vitesse d’un électron :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On calcule la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probabilité de présence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d’un électron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2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fr-FR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u="sng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III - Histoire de l’univers …jusqu’à la vie</a:t>
            </a:r>
            <a:br>
              <a:rPr lang="fr-FR" sz="27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7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8064896" cy="477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Remarques préliminaires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grandes étapes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vie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futur de l’univers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74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 </a:t>
            </a:r>
            <a:r>
              <a:rPr lang="fr-FR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commencement </a:t>
            </a: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étaient </a:t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fr-FR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le mystère et l’énergie… »</a:t>
            </a:r>
            <a:br>
              <a:rPr lang="fr-FR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0424" y="1412776"/>
            <a:ext cx="8064896" cy="45858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mystère : </a:t>
            </a:r>
          </a:p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aucune observation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possible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avant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380 000 ans : accès grâce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modèle cosmologique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Ce modèle est limité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peut atteindre l’hypothétique temps 0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L’état initial hyperdense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 la relativité ni la mécanique  quantique ne peuvent s’appliquer telles quelles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a besoin d’une théorie unifiée gravité / quantique </a:t>
            </a: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06101" y="1124744"/>
            <a:ext cx="8280920" cy="4862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–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Comment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s’est édifiée l’histoire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du </a:t>
            </a:r>
            <a:r>
              <a:rPr lang="fr-FR" b="1" dirty="0" err="1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Bang ?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II – Sur quoi est fondée cette histoire ?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III - Histoire de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l’univers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second mystère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22545" y="1124744"/>
            <a:ext cx="8136904" cy="5109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comportement de l’univers suppose l’existence d’autre chose que la matière ordinaire visible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matière « noire » et énergie « noire » pour 95%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matière ordinaire : 5%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Vrai si on suppose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 la relativité générale donne la bonne description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de l’univers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 les lois de la nature sont invariables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Remise en cause possible ?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L’énergie ???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3634" y="1268760"/>
            <a:ext cx="8136904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L’équation « magique 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d’Einstein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= m. C2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Masse et énergie sont les 2 faces d’une même pièce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Newton, l’énergie d’un corps tient à son mouvement :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S’il ne bouge pas = énergie nulle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Einstein, l’énergie d’un corps tient à sa masse : </a:t>
            </a: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Même au repos : E = m . C2 : énergie énorme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personne de 75 kg : énergie équivalente à des centaines de bombes H  </a:t>
            </a: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grand pilote de l’affaire :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couple expansion / gravité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556792"/>
            <a:ext cx="8064896" cy="44627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L’expansion fait chuter la température globale de l’univers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domaines des forces naturelles sont liées aux échelles de température (hors gravitation : on ne sait pas…)</a:t>
            </a:r>
            <a:br>
              <a:rPr lang="fr-FR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Vers 1 million de degrés (1 s)  : forces nucléaires en action</a:t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Au-dessous de 4 000 degrés : force électromagnétique en action </a:t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gravité provoque les rassemblements de matière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 augmente localement la densité et la température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61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grandes étapes 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1340768"/>
            <a:ext cx="8208912" cy="33239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Une brève histoire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poussées d’activités et phases de « répit »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Ère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«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particulaire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 » jusqu’à 1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Ère  « 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nucléaire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 de 3 mn à 20 mn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Calme plat jusqu’à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380 000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Ere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«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galactique et stellaire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 ensuite, 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jusqu’à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aujourd’hui</a:t>
            </a:r>
          </a:p>
          <a:p>
            <a:pPr lvl="1"/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319" y="5013176"/>
            <a:ext cx="820891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vie apparait il y a  environ 4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milliards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d’années</a:t>
            </a:r>
          </a:p>
          <a:p>
            <a:pPr algn="ctr"/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L’ère « particulaire » avant 1 s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9628" y="1124744"/>
            <a:ext cx="8208912" cy="517064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moins bien connue :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assez hypothétique…et peu fiable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 de l’énergie au départ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Apparition de matière et antimatière : léger excès de matière qui l’emporte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apparition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quarks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forment les protons et les neutrons, et des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électrons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Dilatation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vertigineuse de l’espace, la chaleur commence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à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s’évacuer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Théorie de l’inflation –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Emergence d’inhomogénéités	(fluctuations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quantiques) &gt; germes des futures galaxies</a:t>
            </a: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1 s à 3 mn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2060848"/>
            <a:ext cx="8208912" cy="3293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Calme relatif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Attente que la température baisse (via l’expansion)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Vers 3 mn : coup d’envoi pour la fusion des protons et 	neutrons </a:t>
            </a:r>
          </a:p>
          <a:p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L’ère nucléaire : de 3 mn à 20 mn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340768"/>
            <a:ext cx="8064896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Nucléosynthèse primordiale :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Au-dessous de 1 milliard de degrés  : action de la force nucléaire « forte »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Fabrication des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noyaux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des éléments simples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hydrogène, hélium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75% des noyaux d’H2 et 25% des noyaux d’He formés </a:t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Enorme interaction matière / lumière 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nivers opaque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39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Jusqu’à 380 000 ans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412776"/>
            <a:ext cx="8064896" cy="45858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calme plat : expansion et  refroidissement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ne se passe rien d’autre que la baisse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progressive de température</a:t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photons ne peuvent pas se propager dans la jungle des électrons et protons : univers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toujours opaque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0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L’univers est-il bloqué dans son évolution ?</a:t>
            </a:r>
            <a:br>
              <a:rPr lang="fr-FR" sz="20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380 000 ans : tout change 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89062"/>
            <a:ext cx="8208912" cy="486287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Température au-dessous de 4 000 degrés : 3 phénomènes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 lumière est « libérée 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 : 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l’univers devient transparent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Enorme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flash de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lumière, trace du </a:t>
            </a:r>
            <a:r>
              <a:rPr lang="fr-FR" sz="16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Bang :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Rayonnement « fossile » :  fonds diffus cosmologique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Satellite COBE (1965) : la plus grande découverte en astronomie</a:t>
            </a: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Aujourd’hui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(moins de 3 degrés K) :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nuit 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noire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Identifications d’inhomogénéités : « semences » des galaxies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80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380 000 ans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39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700808"/>
            <a:ext cx="7776864" cy="40934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 –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force électromagnétique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peut entrer en jeu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L’univers est prêt pour la fabrication des</a:t>
            </a:r>
            <a:br>
              <a:rPr lang="fr-FR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atomes</a:t>
            </a:r>
            <a:br>
              <a:rPr lang="fr-FR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3 - 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gravité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entre en jeu également 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Formation des galaxies et des étoiles</a:t>
            </a:r>
            <a:br>
              <a:rPr lang="fr-FR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– Histoire du </a:t>
            </a:r>
            <a:r>
              <a:rPr lang="fr-F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844824"/>
            <a:ext cx="8064896" cy="40626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Rétrospective cosmologique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Emergence du </a:t>
            </a:r>
            <a:r>
              <a:rPr lang="fr-FR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Bang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L’ère galactique et stellaire en bref - 1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4960" y="1342448"/>
            <a:ext cx="7992888" cy="4555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gravité l’emporte sur l’expansion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dans certaines zones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concentration de grands nuages de gaz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galaxies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Scénario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historique encore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très flou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Attente des images du télescope JAMES-WEBB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(2021)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Beaucoup plus sensible que HUBBLE et en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infrarouge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Déjà identifié 6 galaxies très massives à 700 millions d’années du </a:t>
            </a: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 (non attendu…)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0" y="620688"/>
            <a:ext cx="832973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47664" y="33265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Quintette de Stéphan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7" y="836712"/>
            <a:ext cx="6552728" cy="53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Nébuleuse de la tarentule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9" y="1412776"/>
            <a:ext cx="7928882" cy="44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L’ère galactique et stellaire en bref - 2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4960" y="1342448"/>
            <a:ext cx="7992888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Dès qu’une densité critique d’un nuage de gaz est atteinte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formation d’étoiles 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Première génération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d’étoiles géantes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vers 400 millions d’années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Durées de vie courtes  : explosion en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supernova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Dispersion des noyaux formés dans l’espace interstellaire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Générations successives d’étoiles  </a:t>
            </a:r>
          </a:p>
          <a:p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L’ère galactique et stellaire – 3 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74960" y="1342448"/>
            <a:ext cx="7992888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Formation des atomes, puis des molécules, des poussières dans l’espace interstellaire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Formation des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planètes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accrétion des poussières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interstellaires autour des étoiles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Début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l’évolution chimique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L’ère galactique et stellaire – 4 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42360" y="1772816"/>
            <a:ext cx="7992888" cy="3816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Naissance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Voie Lactée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âgée d’environ 11,4 milliards d’années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Soleil et système solaire : âge 4,6 milliards d’années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Apparition de la vie sur Terre : environ 4 milliards d’années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(premiers organismes dans les océans)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vie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340768"/>
            <a:ext cx="8064896" cy="4770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Histoire de l’humanité :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 rapport à l’histoire de l’univers,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une seconde dans 	une journée de 24 heures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Vie apparue sur Terre il y a environ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milliards d’années :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Ancêtre commun «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Métamorphose de la matière inerte en organisme vivant : mystère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Moteurs de l’évolution / adaptation ? : encore mystère…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36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 sujet d’étonnement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556792"/>
            <a:ext cx="7992888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plus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infime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variation des constantes 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cosmologiques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conduit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à des univers tout différents du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notre :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étoiles ne seraient pas 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apparues,</a:t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nous 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non 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plus : 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nous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serions pas là pour en 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parler</a:t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Finesse incroyable des réglages qui ont conduit cette évolution jusqu’à la vie</a:t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futur de l’univers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49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412776"/>
            <a:ext cx="8064896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facteur déterminant : la quantité de matière qu’il contient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 trop faible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expansion continuelle : probable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 assez importante : la gravité pourrait l’emporter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contraction</a:t>
            </a:r>
          </a:p>
          <a:p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étoiles finiront par s’éteindre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Nouvelle face de l’univers,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sans lumière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froid et obscurité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Approche fin ère stellaire quand notre soleil deviendra géante rouge (5 milliards d’années)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Cosmologies : brève rétrospective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7992888" cy="50783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Univers antique (esprits) puis avènement mythique des dieux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« 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miracle grec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 VI siècle av JC.  Raison / observation / math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PLATON :  modèle cosmologique après Pythagore.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PTOLEMEE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 géocentrique (pour 1500 ans)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COPERNIC / GALILEE / KEPLER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fr-FR" sz="1600" b="1" baseline="30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ère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révolution : univers héliocentrique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XXème siècle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seconde révolution : 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Théorie du </a:t>
            </a:r>
            <a:r>
              <a:rPr lang="fr-FR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Bang</a:t>
            </a:r>
            <a:b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Conclusions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50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196752"/>
            <a:ext cx="7848872" cy="477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Début XXème siècle : on ne savait rien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Aujourd’hui : on en sait un peu,  </a:t>
            </a:r>
            <a:r>
              <a:rPr lang="fr-FR" sz="16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mais très peu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a accéléré les connaissances mais aussi les ignorances</a:t>
            </a:r>
          </a:p>
          <a:p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On compte sur les nouvelles observations avec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JAMES-WEBB 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le programme européen EUCLID (matière noire)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percée reste à faire au plan théorique </a:t>
            </a:r>
          </a:p>
          <a:p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Conclusions 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51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268760"/>
            <a:ext cx="8136904" cy="46474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Origine 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mystère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Transformation de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l’énergie en matière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Absence de structures au début -  Structures complexes aujourd’hui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On observe une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marche ascendante vers la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complexité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particules / noyaux / atomes /galaxies / étoiles  / planètes 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			</a:t>
            </a:r>
            <a:r>
              <a:rPr lang="fr-FR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vie enfin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en savoir plus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52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1 –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Trinh Xuan Thuan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Astrophysicien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« 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mélodie secrète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 », Folio, 1988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et «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Vertige du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cosmos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 », Flammarion, 2019</a:t>
            </a: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– Harald LESCH &amp; Josef M. GASSNER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Astrophysiciens,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« 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Bang, le  cosmos et la vie 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», EDP Sciences, 2023</a:t>
            </a:r>
          </a:p>
          <a:p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3 –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Jean AUDOUZE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Astrophysicien, 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«Vidéo </a:t>
            </a:r>
            <a:r>
              <a:rPr lang="fr-FR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Youtube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«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Une brève histoire de l’univers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 »,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mardis de l’espace des sciences de Rennes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4 –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Aurélien BARRAU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Astrophysicien 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Vidéos YouTube de 2017, «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L’univers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 », cadre des mardis de l’espace des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sciences de RENNES.  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5 -  </a:t>
            </a:r>
            <a:r>
              <a:rPr lang="fr-FR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BnF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Débats au cœur de la science. Origines</a:t>
            </a:r>
            <a:b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« 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origines de l’univers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 », avec 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Françoise COMBES et Jean Philippe</a:t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UZAN, 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Astrophysiciens. Vidéo YouTube 2023.  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L’univers en musique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53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15616" y="1916832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Concert France 4 du 22.11.2023 (en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replay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fr-FR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Galaxymphonie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Œuvres de Jean Michel JARRE (Oxygène etc…)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Œuvre de VANGELIS (compositeur grec célèbre )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Pink Floyd « The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dark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side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of the Moon »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etc…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L’émergence du </a:t>
            </a:r>
            <a:r>
              <a:rPr lang="fr-F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révolution du XXème siècle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268760"/>
            <a:ext cx="7992888" cy="4924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EINSTEIN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théorie de la relativité générale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(1915) 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Permet de décrire l’évolution de l’univers  : non statique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L’abbé </a:t>
            </a: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George LEMAITRE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l’univers est en expansion (1927)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Hypothèse de « l’atome primitif »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HUBBLE :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fuite des galaxies et expansion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(1929)  « Retournement » d’EINSTEIN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1930-1940 : percée de la théorie d’Einstein</a:t>
            </a:r>
          </a:p>
          <a:p>
            <a:pPr marL="342900" indent="-342900">
              <a:buFont typeface="+mj-lt"/>
              <a:buAutoNum type="arabicPeriod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révolution du XXème siècle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340768"/>
            <a:ext cx="8064896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5 – développement de la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mécanique quantique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– début du siècle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(particules et atomes)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6 -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Fred HOYLE (1949) appelle </a:t>
            </a: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fr-FR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Bang »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cette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théorie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pour la ridiculiser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Idée du </a:t>
            </a: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 réfutée jusqu’en 1960  (résonnances bibliques…)</a:t>
            </a:r>
          </a:p>
          <a:p>
            <a:pPr lvl="1"/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révolution du XXème siècle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340768"/>
            <a:ext cx="8064896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Théorie largement acceptée aujourd’hui 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l’univers a commencé son existence par une</a:t>
            </a:r>
            <a:b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dilatation  </a:t>
            </a:r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vertigineuse à partir d’un état</a:t>
            </a:r>
            <a:b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extrêmement </a:t>
            </a:r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chaud et dense.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Fini l’univers immuable et statique de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Newton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a </a:t>
            </a:r>
            <a:r>
              <a:rPr lang="fr-FR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laissé la place à un univers dynamique, 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en expansion</a:t>
            </a:r>
            <a:r>
              <a:rPr lang="fr-FR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personnages clés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2" y="1723258"/>
            <a:ext cx="2795898" cy="36259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81" y="1724810"/>
            <a:ext cx="2718302" cy="36244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83" y="1643620"/>
            <a:ext cx="2706332" cy="370559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6682" y="5805264"/>
            <a:ext cx="262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Albert EINSTEIN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42581" y="5819397"/>
            <a:ext cx="271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George LEMAITRE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16216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Edwin HUBBLE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6136</TotalTime>
  <Words>707</Words>
  <Application>Microsoft Office PowerPoint</Application>
  <PresentationFormat>Affichage à l'écran (4:3)</PresentationFormat>
  <Paragraphs>448</Paragraphs>
  <Slides>53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Présentation PowerPoint</vt:lpstr>
      <vt:lpstr>                                                       1 – Notre système solaire     2 – Etoiles et galaxies     3 – Histoire de l’univers :   Du Big Bang jusqu’à la vie                  </vt:lpstr>
      <vt:lpstr>Présentation PowerPoint</vt:lpstr>
      <vt:lpstr>I – Histoire du Big Bang</vt:lpstr>
      <vt:lpstr>Cosmologies : brève rétrospective </vt:lpstr>
      <vt:lpstr>L’émergence du Big Bang  La révolution du XXème siècle</vt:lpstr>
      <vt:lpstr>La révolution du XXème siècle </vt:lpstr>
      <vt:lpstr>La révolution du XXème siècle </vt:lpstr>
      <vt:lpstr>Les personnages clés</vt:lpstr>
      <vt:lpstr>II – Fondement théorique du Big Bang</vt:lpstr>
      <vt:lpstr>Big Bang : le jour sans hier…</vt:lpstr>
      <vt:lpstr>Quel sens donner au Big bang ? </vt:lpstr>
      <vt:lpstr>L’expansion de l’univers</vt:lpstr>
      <vt:lpstr>La convergence</vt:lpstr>
      <vt:lpstr>Mais l’univers n’a pas de centre…</vt:lpstr>
      <vt:lpstr>Théorie de la relativité d’Einstein</vt:lpstr>
      <vt:lpstr>Relativité des mouvements</vt:lpstr>
      <vt:lpstr>Invariance des lois physiques</vt:lpstr>
      <vt:lpstr>« L’élasticité » de l’espace et du temps</vt:lpstr>
      <vt:lpstr>Voyages vers le futur</vt:lpstr>
      <vt:lpstr>Les voyages interstellaires</vt:lpstr>
      <vt:lpstr>Le monde étrange des particules élémentaires</vt:lpstr>
      <vt:lpstr>Le monde des particules</vt:lpstr>
      <vt:lpstr>Le CERN </vt:lpstr>
      <vt:lpstr>CERN (LHC)</vt:lpstr>
      <vt:lpstr>La mécanique quantique</vt:lpstr>
      <vt:lpstr>La mécanique quantique</vt:lpstr>
      <vt:lpstr>   III - Histoire de l’univers …jusqu’à la vie  </vt:lpstr>
      <vt:lpstr> Au commencement étaient  « le mystère et l’énergie… » </vt:lpstr>
      <vt:lpstr>Le second mystère</vt:lpstr>
      <vt:lpstr>L’énergie ???</vt:lpstr>
      <vt:lpstr>Le grand pilote de l’affaire : le couple expansion / gravité</vt:lpstr>
      <vt:lpstr> Les grandes étapes   </vt:lpstr>
      <vt:lpstr>L’ère « particulaire » avant 1 s </vt:lpstr>
      <vt:lpstr>De 1 s à 3 mn</vt:lpstr>
      <vt:lpstr>L’ère nucléaire : de 3 mn à 20 mn</vt:lpstr>
      <vt:lpstr>Jusqu’à 380 000 ans </vt:lpstr>
      <vt:lpstr>380 000 ans : tout change  </vt:lpstr>
      <vt:lpstr>380 000 ans</vt:lpstr>
      <vt:lpstr>L’ère galactique et stellaire en bref - 1</vt:lpstr>
      <vt:lpstr>Présentation PowerPoint</vt:lpstr>
      <vt:lpstr>Présentation PowerPoint</vt:lpstr>
      <vt:lpstr>Nébuleuse de la tarentule</vt:lpstr>
      <vt:lpstr>L’ère galactique et stellaire en bref - 2</vt:lpstr>
      <vt:lpstr>L’ère galactique et stellaire – 3  </vt:lpstr>
      <vt:lpstr>L’ère galactique et stellaire – 4  </vt:lpstr>
      <vt:lpstr>La vie</vt:lpstr>
      <vt:lpstr>Un sujet d’étonnement</vt:lpstr>
      <vt:lpstr>Le futur de l’univers</vt:lpstr>
      <vt:lpstr>Conclusions </vt:lpstr>
      <vt:lpstr>Conclusions  </vt:lpstr>
      <vt:lpstr>Pour en savoir plus</vt:lpstr>
      <vt:lpstr>L’univers en musique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Astrophysique « La tête dans les étoiles »</dc:title>
  <dc:creator>louis jacques</dc:creator>
  <cp:lastModifiedBy>louis jacques</cp:lastModifiedBy>
  <cp:revision>609</cp:revision>
  <cp:lastPrinted>2023-10-29T09:20:48Z</cp:lastPrinted>
  <dcterms:created xsi:type="dcterms:W3CDTF">2023-02-04T09:17:24Z</dcterms:created>
  <dcterms:modified xsi:type="dcterms:W3CDTF">2023-12-03T09:17:13Z</dcterms:modified>
</cp:coreProperties>
</file>