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48" r:id="rId2"/>
    <p:sldId id="256" r:id="rId3"/>
    <p:sldId id="296" r:id="rId4"/>
    <p:sldId id="257" r:id="rId5"/>
    <p:sldId id="284" r:id="rId6"/>
    <p:sldId id="298" r:id="rId7"/>
    <p:sldId id="343" r:id="rId8"/>
    <p:sldId id="340" r:id="rId9"/>
    <p:sldId id="341" r:id="rId10"/>
    <p:sldId id="328" r:id="rId11"/>
    <p:sldId id="344" r:id="rId12"/>
    <p:sldId id="297" r:id="rId13"/>
    <p:sldId id="285" r:id="rId14"/>
    <p:sldId id="287" r:id="rId15"/>
    <p:sldId id="347" r:id="rId16"/>
    <p:sldId id="290" r:id="rId17"/>
    <p:sldId id="291" r:id="rId18"/>
    <p:sldId id="292" r:id="rId19"/>
    <p:sldId id="346" r:id="rId20"/>
    <p:sldId id="293" r:id="rId21"/>
    <p:sldId id="304" r:id="rId22"/>
    <p:sldId id="306" r:id="rId23"/>
    <p:sldId id="310" r:id="rId24"/>
    <p:sldId id="329" r:id="rId25"/>
    <p:sldId id="262" r:id="rId26"/>
    <p:sldId id="263" r:id="rId27"/>
    <p:sldId id="307" r:id="rId28"/>
    <p:sldId id="277" r:id="rId29"/>
    <p:sldId id="275" r:id="rId30"/>
    <p:sldId id="318" r:id="rId31"/>
    <p:sldId id="317" r:id="rId32"/>
    <p:sldId id="276" r:id="rId33"/>
    <p:sldId id="337" r:id="rId34"/>
    <p:sldId id="273" r:id="rId35"/>
    <p:sldId id="301" r:id="rId36"/>
    <p:sldId id="302" r:id="rId37"/>
    <p:sldId id="265" r:id="rId38"/>
    <p:sldId id="319" r:id="rId39"/>
    <p:sldId id="266" r:id="rId40"/>
    <p:sldId id="313" r:id="rId41"/>
    <p:sldId id="268" r:id="rId42"/>
    <p:sldId id="320" r:id="rId43"/>
    <p:sldId id="315" r:id="rId44"/>
    <p:sldId id="324" r:id="rId45"/>
    <p:sldId id="270" r:id="rId46"/>
    <p:sldId id="316" r:id="rId47"/>
    <p:sldId id="314" r:id="rId48"/>
    <p:sldId id="267" r:id="rId49"/>
    <p:sldId id="274" r:id="rId50"/>
    <p:sldId id="327" r:id="rId51"/>
    <p:sldId id="322" r:id="rId52"/>
    <p:sldId id="321" r:id="rId53"/>
    <p:sldId id="325" r:id="rId5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48169" autoAdjust="0"/>
  </p:normalViewPr>
  <p:slideViewPr>
    <p:cSldViewPr>
      <p:cViewPr varScale="1">
        <p:scale>
          <a:sx n="54" d="100"/>
          <a:sy n="54" d="100"/>
        </p:scale>
        <p:origin x="-3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20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00A0CCE-4456-48DF-AA6A-B7284FBE878A}" type="datetimeFigureOut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FDF5303-F11B-408D-92A3-C4F9674CC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78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39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73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Invention de la photographie en 1826 (un Français)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7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45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F5303-F11B-408D-92A3-C4F9674CC1C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0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7EC6-B954-491B-89B7-01822916AA76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7231-CF5A-430A-9ABE-59F4DA854EBE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4008-E986-406E-89F0-51DAC478C269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3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3B09-8696-4E96-962F-7FC76CF634D6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3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650-CE32-4329-ADAB-6892B647F174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68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4361-A675-49FF-9B03-EC326DD5E69A}" type="datetime1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A132-ED1C-4949-95C4-A9008AEB3D62}" type="datetime1">
              <a:rPr lang="fr-FR" smtClean="0"/>
              <a:t>05/10/2023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3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8D10-62E6-4251-B660-81BE8E06D24F}" type="datetime1">
              <a:rPr lang="fr-FR" smtClean="0"/>
              <a:t>05/10/2023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64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A694-D3AD-41D7-8E1A-730D6FDA7FAB}" type="datetime1">
              <a:rPr lang="fr-FR" smtClean="0"/>
              <a:t>05/10/2023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7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E842-4E97-4A93-915A-E44EC2D7354C}" type="datetime1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5015-C30A-4076-BAD1-2712C66D884C}" type="datetime1">
              <a:rPr lang="fr-FR" smtClean="0"/>
              <a:t>05/10/2023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42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6A635-3F33-4776-922E-A7225DE073C1}" type="datetime1">
              <a:rPr lang="fr-FR" smtClean="0"/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D21-FF75-49B8-83BA-9E9CDB149B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02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REGARDS VERS LE CIEL</a:t>
            </a:r>
            <a:endParaRPr lang="fr-F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27584" y="50851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PASSERELLES    9 octobre 2023       </a:t>
            </a:r>
            <a:endParaRPr lang="fr-FR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Tout (ou presque) sur le photon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..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0147" y="1268760"/>
            <a:ext cx="8136904" cy="504753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EINSTEIN découvre en 1905 l’un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des corpuscules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élémentaires le plus étrange de l’univers,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photon</a:t>
            </a:r>
          </a:p>
          <a:p>
            <a:pPr lvl="1"/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 photon transporte des  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»paquets d’énergie »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les quantas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a une masse nulle</a:t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Dès qu’il est émis, le photon se propage dans le vide à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300 000 km/s 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(le photon au repos n’existe pas…)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En une année la lumière parcourt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9 500 milliards de km 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les rayonnements ?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8" y="2348880"/>
            <a:ext cx="7056784" cy="26819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752" y="1425550"/>
            <a:ext cx="806489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Nous ne les voyons pas…</a:t>
            </a:r>
          </a:p>
          <a:p>
            <a:pPr lvl="1"/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 nous « baignons » dedans !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42878" y="494116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L’atmosphère 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nous protège (en partie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) des rayons X 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>et des 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UV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lumière nous lie au passé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12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700808"/>
            <a:ext cx="7992888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distances entre les astres et nous sont considérables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Malgré sa vitesse  la lumière émise par les astres met beaucoup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temps à nous parvenir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Elle permet donc de « remonter » le temps et d’explorer le passé de l’univers 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voit le soleil là où il était il y a 8 mn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voit la plus proche étoile là où elle était il y a 4,3 années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voit la plus proche galaxie de la voie lactée (Andromède)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là où elle était il y a 2,3 millions d’années ! 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L’observation du ciel depuis le sol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1268760"/>
            <a:ext cx="8208912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Premier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outil : l’œil - récepteur un peu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petit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Galilée : lunette astronomique (premier télescope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Gigantesques avancées technologiques des deux siècles derniers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capter 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enregistrer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lumière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Télescopes du Mont Wilson (1922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1,5 m et 2,5 m de diamètre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Aujourd’hui plus de 30 télescopes terrestres de diamètre supérieur ou voisin de 4 m.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 plus grand est le celui des iles Canarie à la Palma (10, 4 m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Observatoire </a:t>
            </a:r>
            <a:r>
              <a:rPr lang="fr-FR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Keck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I et II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2" y="1052736"/>
            <a:ext cx="7689623" cy="5192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31640" y="1556792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Hawaï – 4100 m d’altitude – miroirs de 10 m </a:t>
            </a:r>
            <a:endParaRPr lang="fr-FR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L’observatoire VLT (CHILI)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1" y="1988840"/>
            <a:ext cx="8075002" cy="34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L’observation du ciel depuis l’espace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8208912" cy="461664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Télescope HUBBLE :</a:t>
            </a: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Projet NASA / ESA  démarré en 1970 : l’objectif était de mesurer la vitesse à laquelle les galaxies s’éloignent les unes des autres (HUBBLE, 1929)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Construction lancée en 1983, terminée en 1986.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Environ 11 T et 13 m de long.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Lancement le 27 avril 1990 par la Navette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Discovery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et mise en orbite à 600 km d’altitude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Télescope HUBBLE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17</a:t>
            </a:fld>
            <a:endParaRPr lang="fr-FR"/>
          </a:p>
        </p:txBody>
      </p:sp>
      <p:pic>
        <p:nvPicPr>
          <p:cNvPr id="1026" name="Picture 2" descr="C:\Users\Louis\Documents\hubble_in_or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3751"/>
            <a:ext cx="63367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778098"/>
          </a:xfrm>
        </p:spPr>
        <p:txBody>
          <a:bodyPr>
            <a:normAutofit/>
          </a:bodyPr>
          <a:lstStyle/>
          <a:p>
            <a:r>
              <a:rPr lang="fr-FR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Westerlund</a:t>
            </a:r>
            <a:r>
              <a:rPr lang="fr-FR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(amas stellaire de la voie lactée)</a:t>
            </a: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2" y="1268760"/>
            <a:ext cx="7704856" cy="48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Galaxie NGC 2525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19</a:t>
            </a:fld>
            <a:endParaRPr lang="fr-FR"/>
          </a:p>
        </p:txBody>
      </p:sp>
      <p:pic>
        <p:nvPicPr>
          <p:cNvPr id="2050" name="Picture 2" descr="C:\Users\Louis\Documents\Sciences\Astronomie\Images_ciel\Galaxie NGC 2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49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460851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fr-FR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Notre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système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solaire</a:t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2 – Etoiles et 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galaxies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3 – Histoire de l’univers : 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du </a:t>
            </a:r>
            <a:r>
              <a:rPr lang="fr-FR" sz="2400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Big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Bang jusqu’à la </a:t>
            </a: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vie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3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L’exploration spatiale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098576" cy="365125"/>
          </a:xfrm>
        </p:spPr>
        <p:txBody>
          <a:bodyPr/>
          <a:lstStyle/>
          <a:p>
            <a:fld id="{F86D9D21-FF75-49B8-83BA-9E9CDB149BAE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01991" y="1340768"/>
            <a:ext cx="8424936" cy="27392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Près de 300 engins spatiaux lancés depuis le début de l’ère spatiale en 1958. 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1er objectif : Lune, puis Mars, enfin autres planètes ou comètes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Types d’engins : orbiteurs, atterrisseurs, robots mobiles</a:t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Beaucoup de résultats scientifiques acquis, mais une grande méconnaissance subsiste…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1991" y="1354666"/>
            <a:ext cx="8424936" cy="440120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L’ère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spatiale a débuté en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1958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 objectif  principal :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Donner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voir et à comprendre la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Terre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Près de 300 engins spatiaux lancés depuis le début de l’ère spatiale en 1958.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1er objectif : Lune, puis Mars, enfin autres planètes ou comètes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Types d’engins : orbiteurs, atterrisseurs, robots mobiles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Beaucoup de résultats scientifiques acquis, mais une grande 	méconnaissance subsiste…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vols spatiaux habités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65168" y="1511948"/>
            <a:ext cx="8136904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 américain Apollo lunaire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décidé par J.F. KENNEDY en 1961.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16 missions avec la fusée Saturne V (3000 T)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- 400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000 personnes impliquées, 150 milliards de dollars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 photo de la Terre avec Apollo 8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- 3 hommes sur la lune le 21 juillet 1969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- 5 autres missions de 3 jours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- 380 kg de roches lunaires ramenées sur terre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86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 que nous avons appris d’Apollo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1251" y="1412776"/>
            <a:ext cx="7992888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Premières observations « in situ » de la lune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Maîtrise des techniques de vols spatiaux habités « courts »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Prise de conscience de la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fragilité de la terre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Première images de notre terre depuis l’espace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1251" y="4077072"/>
            <a:ext cx="79928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Retombées annexes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5013176"/>
            <a:ext cx="787856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Industries électroniques et informatiques : essor de la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Silicon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Valley</a:t>
            </a: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Saturne V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8572"/>
            <a:ext cx="8208912" cy="46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 quoi servent les théories 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2983" y="1556792"/>
            <a:ext cx="8136904" cy="4001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Concevoir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les instruments d’observation et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interpréter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les résultats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Concevoir et réaliser les moyens d’exploration de l’espace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Dater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les évènements de l’univers (radioactivité par exemple)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Simuler des systèmes complexes inaccessibles, par exemple le fonctionnement d’une étoile.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place dans la Voie </a:t>
            </a:r>
            <a:r>
              <a:rPr lang="fr-FR" sz="2400" b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actée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25</a:t>
            </a:fld>
            <a:endParaRPr lang="fr-FR"/>
          </a:p>
        </p:txBody>
      </p:sp>
      <p:pic>
        <p:nvPicPr>
          <p:cNvPr id="3074" name="Picture 2" descr="C:\Users\Louis\Documents\Voie_lacté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45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Voie Lactée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772816"/>
            <a:ext cx="8064896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Voie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lactée 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Galaxie spirale très aplatie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avec un renflement central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contiendrait environ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 milliards d’étoiles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toutes en rotation autour du centre galactique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 dimension est de l’ordre 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100 000 années-lumière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système solaire se situe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 environ 30 000 années-lumière du centre.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Sa taille est de 1 milliardième de celle de la voie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lactée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quoi est constitué notre système ?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5377" y="1268760"/>
            <a:ext cx="8208912" cy="4955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étoile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 taille modeste : notre soleil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planètes proches rocheuses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Mercure, Vénus,  Terre et Mars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planètes géantes gazeuses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lointaines : Jupiter, Saturne, Uranus et Neptune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planètes naines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très lointaines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 ceintures d’astéroïdes et des comètes baladeuses… (Halley et autres)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planètes tournent toutes dans le même plan (écliptique)</a:t>
            </a: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6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Vue d’ensemble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35437"/>
            <a:ext cx="8136904" cy="42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et âge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6598" y="1340768"/>
            <a:ext cx="8208912" cy="49552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à peu près simultanée des divers objets du système solaire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a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peu plus de 4,5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milliards d’années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CENTRE SOLEIL 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naissance à l‘intérieur d’un nuage de gaz en effondrement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gravitationnel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PERIPHERIE 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une partie du nuage stellaire se concentre sous la forme d’un disque plat en rotation (gaz et poussière)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apparition des planètes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		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 déterminé par l’analyse de météorites  grâce à une technique </a:t>
            </a:r>
            <a:r>
              <a:rPr lang="fr-FR" sz="16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décroissance radioactive des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éléments. </a:t>
            </a:r>
            <a:endParaRPr lang="fr-FR" sz="16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331640" y="4515146"/>
            <a:ext cx="814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définitions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136904" cy="501675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Astronomie :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S’intéresse aux positions et aux mouvements des astres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Astrophysique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S’intéresse à la nature physique des astres, ainsi qu’à leur formation et leur évolution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Cosmologie :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S’intéresse à la structure, à la formation et à l’évolution de l’univers pris </a:t>
            </a:r>
            <a:r>
              <a:rPr lang="fr-FR" sz="1600" b="1" u="sng" dirty="0" smtClean="0">
                <a:latin typeface="Verdana" panose="020B0604030504040204" pitchFamily="34" charset="0"/>
                <a:ea typeface="Verdana" panose="020B0604030504040204" pitchFamily="34" charset="0"/>
              </a:rPr>
              <a:t>dans son ensemble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du soleil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628800"/>
            <a:ext cx="8208912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L’effondrement du nuage au centre provoque une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élévation de température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 fait de l’augmentation de la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densité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Lorsque la température atteint environ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 millions de degrés, les réactions nucléaires s’amorcent : la fusion de l’hydrogène démarre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Ces réactions produisent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pression due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à l’énergie libérée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contrebalance l’effondrement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gravitationnel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périphérie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6643" y="1124744"/>
            <a:ext cx="8136904" cy="49244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Planètes : mécanisme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d’accrétion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chocs des particules de poussière qui forment des amas de plus en plus gros, croissance sur environ 100 millions d’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années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Ceinture d’astéroïdes entre Mars et Jupiter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plus de 500 000 objets de tailles variables insuffisantes pour former des planètes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bombardement par des 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météorites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s’est bien calmé sur terre mais est toujours d’actualité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Effet protecteur majeur de la planète géante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Jupiter </a:t>
            </a:r>
            <a: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protection additionnelle par </a:t>
            </a:r>
            <a:r>
              <a:rPr lang="fr-FR" sz="16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notre </a:t>
            </a:r>
            <a:r>
              <a:rPr lang="fr-FR" sz="16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atmosphère</a:t>
            </a:r>
            <a:endParaRPr lang="fr-FR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soleil de plus près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2032" y="1340768"/>
            <a:ext cx="8136904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soleil est une étoile moyennement massive type « naine jaune »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Diamètre 1 400 000 km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4 fois la distance terre – lune !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 masse représente 99,8% de la masse totale du système solaire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Température de surface de l’ordre de 5 700 °C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de rotation de 25 jours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Âge de 4,5 milliards d’année : à peu près à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 vie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soleil et ses éruptions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33</a:t>
            </a:fld>
            <a:endParaRPr lang="fr-FR"/>
          </a:p>
        </p:txBody>
      </p:sp>
      <p:pic>
        <p:nvPicPr>
          <p:cNvPr id="2050" name="Picture 2" descr="C:\Users\Louis\Documents\Sciences\Astronomie\Images_ciel\eruptions-sola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01123" cy="46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34</a:t>
            </a:fld>
            <a:endParaRPr lang="fr-FR"/>
          </a:p>
        </p:txBody>
      </p:sp>
      <p:pic>
        <p:nvPicPr>
          <p:cNvPr id="9218" name="Picture 2" descr="C:\Users\Louis\Pictures\IMG_4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344816" cy="56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404664"/>
            <a:ext cx="72008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planètes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Distances des planètes au soleil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3568" y="1268760"/>
            <a:ext cx="7704856" cy="495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Etablies par la loi de Kepler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relation entre la distance soleil / planète et la période de révolution autour du soleil.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besoin d’un point de référence : méthode de transit de Vénus devant le soleil               donne la distance pour Vénus.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Planètes « proches »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Mercure : 58 millions de km / Venus 108 /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Terre : 150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Mars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227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Planètes « lointaines »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Jupiter 778 / Saturne 1 427 / Uranus 2 870 et Neptune 4 500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769357" y="2787671"/>
            <a:ext cx="72008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4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Planètes : énorme diversité de conditions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268760"/>
            <a:ext cx="8280920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MERCURE : 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Diamètre  4 900 km (40% de celui de la Terre) : gravité trop faible pour retenir une atmosphère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Fournaise pour les zones exposées au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soleil (plus de 400°), glacial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dans les zones non exposées 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(-170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°).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Surface fortement cratérisée, géologiquement inactive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Durée orbitale 87 jours / Durée de rotation 58 jours </a:t>
            </a:r>
          </a:p>
          <a:p>
            <a:endParaRPr lang="fr-FR" b="1" dirty="0" smtClean="0"/>
          </a:p>
          <a:p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43243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37</a:t>
            </a:fld>
            <a:endParaRPr lang="fr-FR"/>
          </a:p>
        </p:txBody>
      </p:sp>
      <p:pic>
        <p:nvPicPr>
          <p:cNvPr id="1026" name="Picture 2" descr="C:\Users\Louis\Pictures\IMG_4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30" y="1124744"/>
            <a:ext cx="6696744" cy="5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467461"/>
            <a:ext cx="6624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Mercure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Vénus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8136904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dimension voisine de la terre : gravité suffisante pour retenir une atmosphère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Atmosphère majorité 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CO2 (95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%) + 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nuages acide sulfurique et de la vapeur d’eau.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Pression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élevée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 sol 92 bar.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Vents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violents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Température entre 470 et 120 °C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orbitale 225 jours / Durée de rotation 243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jours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39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75656" y="464446"/>
            <a:ext cx="59766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Vénus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264696" cy="52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3454" y="1700808"/>
            <a:ext cx="8136904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Nos moyens de connaissance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place dans la Voie Lactée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Vue d’ensemble du système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 et âge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soleil et les planètes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 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99592" y="1700808"/>
            <a:ext cx="7200800" cy="3847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Diamètre : 6790 km (moitié Terre)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Deux lunes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Atmosphère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ténue de CO2 (96%), azote, Oxygène –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pression atmosphérique très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faible 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Température entre 27°C et  -133°C            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orbitale 686 jours / Durée de rotation 24,6 h.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Formations d’origine tectonique et climatique comme la Terre (volcans, rifts etc…)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Durée de vol Terre / Mars : de 6 à 9 mois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572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41</a:t>
            </a:fld>
            <a:endParaRPr lang="fr-FR"/>
          </a:p>
        </p:txBody>
      </p:sp>
      <p:pic>
        <p:nvPicPr>
          <p:cNvPr id="4098" name="Picture 2" descr="C:\Users\Louis\Pictures\IMG_4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14" y="1268760"/>
            <a:ext cx="634708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483768" y="620688"/>
            <a:ext cx="338437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Jupiter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124744"/>
            <a:ext cx="8208912" cy="4985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Géante gazeuse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– Diamètre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134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000 km (11 fois la Terre)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Essentiellement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hydrogène et hélium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Température 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-110 à -160°C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orbitale 11 ans / Durée de rotation 10 h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67 « lunes » connues, dont 4 de taille voisine de la Terre ou Mars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C’est une étoile ratée 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si elle était 80 fois plus massive, elle aurait démarré une fusion type étoile!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Jupiter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504"/>
            <a:ext cx="5832648" cy="4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Saturne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1052736"/>
            <a:ext cx="8136904" cy="51706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Seconde planète géante gazeuse – diamètre 120 000 km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Principalement hydrogène 96% et hélium 3%. Noyau roche et métal fondu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orbitale 29 ans / Durée de rotation 10h30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Température – 140 °C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Grande formation d’anneaux, diamètre 270 000 km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62 lunes dont 7 grands satellites (Titan diamètre 5100 km à 1,2 millions de km). En surface : méthane et éthane liquide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45</a:t>
            </a:fld>
            <a:endParaRPr lang="fr-FR"/>
          </a:p>
        </p:txBody>
      </p:sp>
      <p:pic>
        <p:nvPicPr>
          <p:cNvPr id="6146" name="Picture 2" descr="C:\Users\Louis\Pictures\IMG_4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3223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51720" y="476672"/>
            <a:ext cx="45365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Saturne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Uranus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8136904" cy="4678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Planète géante « glacée 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» Température : -200°C </a:t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Diamètre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50 000 km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Pas de surface solide : épaisse couche d’hydrogène (83%), d’hélium (15%) et de méthane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Durée orbitale 84 ans / Durée de rotation 17h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Couleur bleue : due au méthane qui absorbe le rouge</a:t>
            </a: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bizarrerie : axe de rotation dans le plan de l’écliptique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Système d’anneaux – 27 lunes</a:t>
            </a:r>
          </a:p>
          <a:p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Terre : la planète « boucle d’or »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136904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planète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boucle d’or »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pour les astrophysiciens :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 trop … ni trop peu…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En particulier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présence massive d’eau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sous les trois formes liquide, gazeuse et solide, jugée indispensable à la vie, et résultant :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 distance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 soleil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 taille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qui permet de retenir une atmosphère (toujours  la gravitation)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 atmosphère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elle-même, avec un taux de CO2 la réchauffant  (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 peu ça va; trop, ça devient compliqué!)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15616" y="620688"/>
            <a:ext cx="64087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Terre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90649"/>
            <a:ext cx="6264696" cy="52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49</a:t>
            </a:fld>
            <a:endParaRPr lang="fr-FR"/>
          </a:p>
        </p:txBody>
      </p:sp>
      <p:pic>
        <p:nvPicPr>
          <p:cNvPr id="10242" name="Picture 2" descr="C:\Users\Louis\Pictures\IMG_4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Quels sont nos moyens de connaissance ?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2681" y="1268760"/>
            <a:ext cx="8280920" cy="4770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- Les observations :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lumière visible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fr-F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rayonnements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 émis par les astres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sondes et les robots spatiaux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dans le système solaire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voyages spatiaux habités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: lune seule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 - La théorie :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Lois et théories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 la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physique, ainsi que les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mathématiques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qui servent à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établir des modèles permettant des simulations sur les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ordinateurs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smtClean="0">
                <a:latin typeface="Verdana" panose="020B0604030504040204" pitchFamily="34" charset="0"/>
                <a:ea typeface="Verdana" panose="020B0604030504040204" pitchFamily="34" charset="0"/>
              </a:rPr>
              <a:t>Dans un futur lointain …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42856" y="6517305"/>
            <a:ext cx="2133600" cy="365125"/>
          </a:xfrm>
        </p:spPr>
        <p:txBody>
          <a:bodyPr/>
          <a:lstStyle/>
          <a:p>
            <a:fld id="{F86D9D21-FF75-49B8-83BA-9E9CDB149BAE}" type="slidenum">
              <a:rPr lang="fr-FR" smtClean="0"/>
              <a:t>50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340768"/>
            <a:ext cx="8136904" cy="48013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 SOLEIL 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Dans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environ 5 milliards d’années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, il entrera dans sa phase finale.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Il aura consommé tout son hydrogène. </a:t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deviendra </a:t>
            </a:r>
            <a:r>
              <a:rPr lang="fr-FR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géante rouge, consumant au passage notre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Terre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terminera sa carrière en </a:t>
            </a:r>
            <a:r>
              <a:rPr lang="fr-F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supernova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dispersant toute sa matière dans l’espace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conclusions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42856" y="6309320"/>
            <a:ext cx="2133600" cy="365125"/>
          </a:xfrm>
        </p:spPr>
        <p:txBody>
          <a:bodyPr/>
          <a:lstStyle/>
          <a:p>
            <a:fld id="{F86D9D21-FF75-49B8-83BA-9E9CDB149BAE}" type="slidenum">
              <a:rPr lang="fr-FR" smtClean="0"/>
              <a:t>51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340768"/>
            <a:ext cx="8208912" cy="44627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commence à connaitre assez bien les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mécanismes de formation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 notre système solaire, qui a environ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4,5 milliards d’années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distances entre le soleil et les planètes sont énormes. Neptune est à 4 500 millions de km :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l’espace </a:t>
            </a:r>
            <a:r>
              <a:rPr lang="fr-FR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 « plein de vide 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b="1" i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Tout bouge dans l’univers et tout est en rotation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On ne perçoit pas le mouvement de la Terre et pourtant….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Conclusions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52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39552" y="1268760"/>
            <a:ext cx="8136904" cy="49859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On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observe une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extraordinaire diversité des planètes 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: toutes très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différentes. Elles nous sont encore très largement inconnues.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Les possibilités pour l’humanité de trouver refuge sur une autre planète du système solaire semblent plutôt compromises.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Terre est la planète « Boucle d’or » des astrophysiciens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Terre ?  : vraiment un coin très sympa…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pour le moment….</a:t>
            </a:r>
            <a:br>
              <a:rPr lang="fr-FR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Quelques sources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53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55576" y="1916832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Vertige du cosmos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Trinh Xuan Thuan (astrophysicien)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Ed. Flammarion, 2019.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Terre et la vie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Anne </a:t>
            </a:r>
            <a:r>
              <a:rPr lang="fr-FR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Nédélec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Agrégée de sciences naturelles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et professeur de sciences de la Terre à l’Université de Toulouse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Ed. Odile Jacob, 2022.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Revue Comprendre les sciences, « </a:t>
            </a:r>
            <a:r>
              <a:rPr lang="fr-FR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 dossiers clés pour comprendre l’astrophysique</a:t>
            </a:r>
            <a:r>
              <a:rPr lang="fr-FR" sz="1600" b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sz="1600" b="1" smtClean="0">
                <a:latin typeface="Verdana" panose="020B0604030504040204" pitchFamily="34" charset="0"/>
                <a:ea typeface="Verdana" panose="020B0604030504040204" pitchFamily="34" charset="0"/>
              </a:rPr>
              <a:t>», Ed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du Sens, avril 2023.</a:t>
            </a:r>
          </a:p>
          <a:p>
            <a:pPr marL="342900" indent="-342900">
              <a:buFont typeface="+mj-lt"/>
              <a:buAutoNum type="arabicPeriod"/>
            </a:pP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6409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Mais qu’est-ce que la lumière ?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1437" y="1484784"/>
            <a:ext cx="7848872" cy="47397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nous permet de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VOIR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les objets qui nous entourent</a:t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Notre vision est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adaptée (évolution) à la lumière blanche 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du soleil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permet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VIE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la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photosynthèse</a:t>
            </a: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des plantes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Par la photosynthèse des cyanobactéries il y a 2 milliards d’années, qui a produit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l’oxygène de notre atmosphère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Elle règle de nombreux </a:t>
            </a: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cycles biologiques, production de</a:t>
            </a:r>
            <a:b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 D etc…  </a:t>
            </a:r>
          </a:p>
          <a:p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6409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lumière ? Un phénomène ondulatoire 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A906-DF0A-4388-88D6-DB5E4CF0F9A8}" type="slidenum">
              <a:rPr lang="fr-FR" smtClean="0"/>
              <a:t>7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1437" y="1484784"/>
            <a:ext cx="7848872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C’est un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phénomène ondulatoire (une onde électromagnétique)</a:t>
            </a:r>
          </a:p>
          <a:p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Une onde est caractérisée par sa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fréquence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et son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amplitude</a:t>
            </a:r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</a:p>
          <a:p>
            <a:endParaRPr lang="fr-FR" sz="16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5373216"/>
            <a:ext cx="732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L’énergie transportée augmente avec la fréquence et l’amplitude des oscillations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38" y="3356992"/>
            <a:ext cx="6142858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Exemples d’ondes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1560" y="1844824"/>
            <a:ext cx="8136904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dans l’eau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vagues de la houle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dans l’air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ondes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acoustiques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</a:rPr>
              <a:t>dans le vide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ondes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lumineuses de la lumière visible, 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ondes </a:t>
            </a:r>
            <a:r>
              <a:rPr lang="fr-FR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radio, télévision, </a:t>
            </a: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radar etc…</a:t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fr-FR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La lumière blanche du soleil</a:t>
            </a:r>
            <a:endParaRPr lang="fr-FR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9D21-FF75-49B8-83BA-9E9CDB149BAE}" type="slidenum">
              <a:rPr lang="fr-FR" smtClean="0"/>
              <a:t>9</a:t>
            </a:fld>
            <a:endParaRPr lang="fr-FR"/>
          </a:p>
        </p:txBody>
      </p:sp>
      <p:pic>
        <p:nvPicPr>
          <p:cNvPr id="2050" name="Picture 2" descr="C:\Users\Louis\Documents\Prism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672408" cy="28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uis\Documents\Arc en cie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42" y="3462753"/>
            <a:ext cx="3726318" cy="278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1484784"/>
            <a:ext cx="8046798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Superposition de toute une gamme de fréquences de l’ultraviolet à l’infrarouge :  </a:t>
            </a:r>
          </a:p>
          <a:p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Décomposition : prisme – arc en ciel</a:t>
            </a:r>
            <a:b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sz="1600" b="1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Recomposition : TV à partir des 3 couleurs fondamentales</a:t>
            </a:r>
            <a:endParaRPr lang="fr-FR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3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663</Words>
  <Application>Microsoft Office PowerPoint</Application>
  <PresentationFormat>Affichage à l'écran (4:3)</PresentationFormat>
  <Paragraphs>363</Paragraphs>
  <Slides>53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REGARDS VERS LE CIEL</vt:lpstr>
      <vt:lpstr>                                                     1 – Notre système solaire       2 – Etoiles et galaxies        3 – Histoire de l’univers :   du Big Bang jusqu’à la vie                  </vt:lpstr>
      <vt:lpstr>Quelques définitions</vt:lpstr>
      <vt:lpstr>Plan </vt:lpstr>
      <vt:lpstr>Quels sont nos moyens de connaissance ?</vt:lpstr>
      <vt:lpstr>Mais qu’est-ce que la lumière ? </vt:lpstr>
      <vt:lpstr>la lumière ? Un phénomène ondulatoire </vt:lpstr>
      <vt:lpstr>Exemples d’ondes</vt:lpstr>
      <vt:lpstr>La lumière blanche du soleil</vt:lpstr>
      <vt:lpstr> Tout (ou presque) sur le photon.. </vt:lpstr>
      <vt:lpstr>Et les rayonnements ?  </vt:lpstr>
      <vt:lpstr>La lumière nous lie au passé </vt:lpstr>
      <vt:lpstr>L’observation du ciel depuis le sol</vt:lpstr>
      <vt:lpstr>Observatoire Keck I et II</vt:lpstr>
      <vt:lpstr>L’observatoire VLT (CHILI)</vt:lpstr>
      <vt:lpstr>L’observation du ciel depuis l’espace</vt:lpstr>
      <vt:lpstr>Télescope HUBBLE</vt:lpstr>
      <vt:lpstr>Westerlund 2 (amas stellaire de la voie lactée)</vt:lpstr>
      <vt:lpstr>Galaxie NGC 2525</vt:lpstr>
      <vt:lpstr>L’exploration spatiale</vt:lpstr>
      <vt:lpstr>Les vols spatiaux habités</vt:lpstr>
      <vt:lpstr>Ce que nous avons appris d’Apollo</vt:lpstr>
      <vt:lpstr>Saturne V</vt:lpstr>
      <vt:lpstr>A quoi servent les théories  </vt:lpstr>
      <vt:lpstr>Notre place dans la Voie Lactée </vt:lpstr>
      <vt:lpstr>La Voie Lactée</vt:lpstr>
      <vt:lpstr>De quoi est constitué notre système ?</vt:lpstr>
      <vt:lpstr>Vue d’ensemble</vt:lpstr>
      <vt:lpstr>Formation et âge </vt:lpstr>
      <vt:lpstr>Formation du soleil</vt:lpstr>
      <vt:lpstr>En périphérie </vt:lpstr>
      <vt:lpstr>Le soleil de plus près</vt:lpstr>
      <vt:lpstr>Le soleil et ses éruptions </vt:lpstr>
      <vt:lpstr>Présentation PowerPoint</vt:lpstr>
      <vt:lpstr>Distances des planètes au soleil</vt:lpstr>
      <vt:lpstr>Planètes : énorme diversité de conditions</vt:lpstr>
      <vt:lpstr>Présentation PowerPoint</vt:lpstr>
      <vt:lpstr>Vénus</vt:lpstr>
      <vt:lpstr>Présentation PowerPoint</vt:lpstr>
      <vt:lpstr>Mars</vt:lpstr>
      <vt:lpstr>Présentation PowerPoint</vt:lpstr>
      <vt:lpstr>Jupiter</vt:lpstr>
      <vt:lpstr>Jupiter</vt:lpstr>
      <vt:lpstr>Saturne</vt:lpstr>
      <vt:lpstr>Présentation PowerPoint</vt:lpstr>
      <vt:lpstr>Uranus</vt:lpstr>
      <vt:lpstr>La Terre : la planète « boucle d’or »</vt:lpstr>
      <vt:lpstr>Présentation PowerPoint</vt:lpstr>
      <vt:lpstr>Présentation PowerPoint</vt:lpstr>
      <vt:lpstr>Dans un futur lointain …</vt:lpstr>
      <vt:lpstr>Quelques conclusions</vt:lpstr>
      <vt:lpstr>Conclusions </vt:lpstr>
      <vt:lpstr>Quelques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volets :    1 – Notre système solaire    2 – Etoiles et galaxies    3 – Histoire de l’univers : le Big Bang</dc:title>
  <dc:creator>louis jacques</dc:creator>
  <cp:lastModifiedBy>louis jacques</cp:lastModifiedBy>
  <cp:revision>305</cp:revision>
  <cp:lastPrinted>2023-09-07T12:58:48Z</cp:lastPrinted>
  <dcterms:created xsi:type="dcterms:W3CDTF">2023-07-02T14:06:19Z</dcterms:created>
  <dcterms:modified xsi:type="dcterms:W3CDTF">2023-10-05T14:44:40Z</dcterms:modified>
</cp:coreProperties>
</file>