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256" r:id="rId2"/>
    <p:sldId id="275" r:id="rId3"/>
    <p:sldId id="257" r:id="rId4"/>
    <p:sldId id="332" r:id="rId5"/>
    <p:sldId id="326" r:id="rId6"/>
    <p:sldId id="262" r:id="rId7"/>
    <p:sldId id="317" r:id="rId8"/>
    <p:sldId id="265" r:id="rId9"/>
    <p:sldId id="266" r:id="rId10"/>
    <p:sldId id="318" r:id="rId11"/>
    <p:sldId id="320" r:id="rId12"/>
    <p:sldId id="321" r:id="rId13"/>
    <p:sldId id="341" r:id="rId14"/>
    <p:sldId id="261" r:id="rId15"/>
    <p:sldId id="340" r:id="rId16"/>
    <p:sldId id="306" r:id="rId17"/>
    <p:sldId id="316" r:id="rId18"/>
    <p:sldId id="339" r:id="rId19"/>
    <p:sldId id="342" r:id="rId20"/>
    <p:sldId id="327" r:id="rId21"/>
    <p:sldId id="328" r:id="rId22"/>
    <p:sldId id="344" r:id="rId23"/>
    <p:sldId id="305" r:id="rId24"/>
    <p:sldId id="313" r:id="rId25"/>
    <p:sldId id="322" r:id="rId26"/>
    <p:sldId id="333" r:id="rId27"/>
    <p:sldId id="334" r:id="rId28"/>
    <p:sldId id="335" r:id="rId29"/>
    <p:sldId id="338" r:id="rId30"/>
    <p:sldId id="323" r:id="rId31"/>
    <p:sldId id="324" r:id="rId32"/>
    <p:sldId id="325" r:id="rId33"/>
    <p:sldId id="283" r:id="rId34"/>
    <p:sldId id="348" r:id="rId35"/>
    <p:sldId id="303" r:id="rId36"/>
    <p:sldId id="309" r:id="rId37"/>
    <p:sldId id="310" r:id="rId38"/>
    <p:sldId id="311" r:id="rId39"/>
    <p:sldId id="329" r:id="rId40"/>
    <p:sldId id="350" r:id="rId41"/>
    <p:sldId id="330" r:id="rId42"/>
    <p:sldId id="349" r:id="rId43"/>
    <p:sldId id="331" r:id="rId44"/>
    <p:sldId id="336" r:id="rId45"/>
    <p:sldId id="279" r:id="rId46"/>
    <p:sldId id="312" r:id="rId47"/>
    <p:sldId id="301" r:id="rId48"/>
    <p:sldId id="337" r:id="rId49"/>
    <p:sldId id="346" r:id="rId50"/>
    <p:sldId id="343" r:id="rId51"/>
    <p:sldId id="285" r:id="rId52"/>
    <p:sldId id="290" r:id="rId53"/>
    <p:sldId id="295" r:id="rId54"/>
    <p:sldId id="345" r:id="rId55"/>
    <p:sldId id="298" r:id="rId56"/>
    <p:sldId id="347" r:id="rId57"/>
  </p:sldIdLst>
  <p:sldSz cx="9144000" cy="6858000" type="screen4x3"/>
  <p:notesSz cx="6889750" cy="1002188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2259" autoAdjust="0"/>
  </p:normalViewPr>
  <p:slideViewPr>
    <p:cSldViewPr>
      <p:cViewPr varScale="1">
        <p:scale>
          <a:sx n="83" d="100"/>
          <a:sy n="83" d="100"/>
        </p:scale>
        <p:origin x="-242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1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1094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501094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243BE816-2A0E-4E04-95BE-5AAAA3840A36}" type="datetimeFigureOut">
              <a:rPr lang="fr-FR" smtClean="0"/>
              <a:t>05/11/2023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10150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8975" y="4760397"/>
            <a:ext cx="5511800" cy="4509850"/>
          </a:xfrm>
          <a:prstGeom prst="rect">
            <a:avLst/>
          </a:prstGeom>
        </p:spPr>
        <p:txBody>
          <a:bodyPr vert="horz" lIns="96634" tIns="48317" rIns="96634" bIns="48317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519054"/>
            <a:ext cx="2985558" cy="50109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02597" y="9519054"/>
            <a:ext cx="2985558" cy="50109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C9F6198A-BF2E-4518-9179-DECC533AA8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7752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6198A-BF2E-4518-9179-DECC533AA8E2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902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6198A-BF2E-4518-9179-DECC533AA8E2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06857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6198A-BF2E-4518-9179-DECC533AA8E2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67360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6198A-BF2E-4518-9179-DECC533AA8E2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5564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318F0-EF8A-46DE-AC45-1339879E026C}" type="datetime1">
              <a:rPr lang="fr-FR" smtClean="0"/>
              <a:t>05/11/2023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00CE-D272-43E9-8A3E-D95023A719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5102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17A8D-5F29-4C74-A74E-A75A4EBBA606}" type="datetime1">
              <a:rPr lang="fr-FR" smtClean="0"/>
              <a:t>05/11/2023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00CE-D272-43E9-8A3E-D95023A719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3700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0C722-5DFC-4B5D-A591-75E6EA08DCC2}" type="datetime1">
              <a:rPr lang="fr-FR" smtClean="0"/>
              <a:t>05/11/2023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00CE-D272-43E9-8A3E-D95023A719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1909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67680-E9D5-443A-B456-2BE288EC66AC}" type="datetime1">
              <a:rPr lang="fr-FR" smtClean="0"/>
              <a:t>05/11/2023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00CE-D272-43E9-8A3E-D95023A719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3099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0D4B4-45A7-4720-A723-9A7237AFF1AE}" type="datetime1">
              <a:rPr lang="fr-FR" smtClean="0"/>
              <a:t>05/11/2023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00CE-D272-43E9-8A3E-D95023A719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5852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8B7D-4131-4B30-925D-3C75CE82E8E6}" type="datetime1">
              <a:rPr lang="fr-FR" smtClean="0"/>
              <a:t>05/11/2023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00CE-D272-43E9-8A3E-D95023A719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7190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B915F-6936-4439-A523-33BEFAFFDC71}" type="datetime1">
              <a:rPr lang="fr-FR" smtClean="0"/>
              <a:t>05/11/2023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00CE-D272-43E9-8A3E-D95023A719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6050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71D32-489B-47DD-9ACB-7DBEAE32032E}" type="datetime1">
              <a:rPr lang="fr-FR" smtClean="0"/>
              <a:t>05/11/2023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00CE-D272-43E9-8A3E-D95023A719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0379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3EBDE-FBC5-489C-8DBC-83520960AC0A}" type="datetime1">
              <a:rPr lang="fr-FR" smtClean="0"/>
              <a:t>05/11/2023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00CE-D272-43E9-8A3E-D95023A719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2935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86B5A-B3F7-4ABA-B1F0-D1B87AFACF95}" type="datetime1">
              <a:rPr lang="fr-FR" smtClean="0"/>
              <a:t>05/11/2023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00CE-D272-43E9-8A3E-D95023A719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3236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A0937-C20F-4480-B1FB-6EA749771890}" type="datetime1">
              <a:rPr lang="fr-FR" smtClean="0"/>
              <a:t>05/11/2023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00CE-D272-43E9-8A3E-D95023A719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5140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77BF98-940E-4C22-B220-E698F78279EF}" type="datetime1">
              <a:rPr lang="fr-FR" smtClean="0"/>
              <a:t>05/11/2023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800CE-D272-43E9-8A3E-D95023A719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0204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772400" cy="4320480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r>
              <a:rPr lang="fr-FR" sz="4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40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4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40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4000" b="1" dirty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40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4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40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4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40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4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40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4000" b="1" dirty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40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Regards sur le ciel</a:t>
            </a:r>
            <a:b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b="1" dirty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4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40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3600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II</a:t>
            </a:r>
            <a:r>
              <a:rPr lang="fr-FR" sz="40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- </a:t>
            </a:r>
            <a:r>
              <a:rPr lang="fr-FR" sz="3600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Etoiles et galaxies</a:t>
            </a:r>
            <a:r>
              <a:rPr lang="fr-FR" sz="3600" b="1" i="1" dirty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3600" b="1" i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4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40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4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40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4000" b="1" dirty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40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4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40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4000" b="1" dirty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40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4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40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4000" b="1" dirty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40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4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00CE-D272-43E9-8A3E-D95023A719C0}" type="slidenum">
              <a:rPr lang="fr-FR" smtClean="0"/>
              <a:t>1</a:t>
            </a:fld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663845" y="5746069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Passerelles – 6 novembre 2023</a:t>
            </a:r>
            <a:endParaRPr lang="fr-FR" b="1" i="1" dirty="0">
              <a:solidFill>
                <a:schemeClr val="tx2">
                  <a:lumMod val="60000"/>
                  <a:lumOff val="4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10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00CE-D272-43E9-8A3E-D95023A719C0}" type="slidenum">
              <a:rPr lang="fr-FR" smtClean="0"/>
              <a:t>10</a:t>
            </a:fld>
            <a:endParaRPr lang="fr-FR"/>
          </a:p>
        </p:txBody>
      </p:sp>
      <p:pic>
        <p:nvPicPr>
          <p:cNvPr id="3074" name="Picture 2" descr="C:\Users\Louis\Documents\james-webb-space-telescope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24" y="1412776"/>
            <a:ext cx="7704856" cy="511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187624" y="631708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Télescope JAMES-WEBB (2021)</a:t>
            </a:r>
            <a:endParaRPr lang="fr-FR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772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848872" cy="648072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Retour sur la lumière</a:t>
            </a:r>
            <a:endParaRPr lang="fr-FR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BA906-DF0A-4388-88D6-DB5E4CF0F9A8}" type="slidenum">
              <a:rPr lang="fr-FR" smtClean="0"/>
              <a:t>11</a:t>
            </a:fld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755576" y="1700808"/>
            <a:ext cx="7848872" cy="427809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A la fois </a:t>
            </a:r>
            <a:r>
              <a:rPr lang="fr-FR" sz="1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onde et corpuscule (photon) </a:t>
            </a:r>
            <a:br>
              <a:rPr lang="fr-FR" sz="1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fr-FR" sz="1600" b="1" dirty="0" smtClean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Pas besoin d‘un milieu matériel pour se propager</a:t>
            </a:r>
            <a:br>
              <a:rPr lang="fr-FR" sz="1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Propagation dans le vide à </a:t>
            </a:r>
            <a:r>
              <a:rPr lang="fr-FR" sz="1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300 000 km/s</a:t>
            </a:r>
            <a:br>
              <a:rPr lang="fr-FR" sz="1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 smtClean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Un instrument d’analyse magique : </a:t>
            </a:r>
            <a:r>
              <a:rPr lang="fr-FR" sz="1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 spectroscope</a:t>
            </a:r>
          </a:p>
          <a:p>
            <a:r>
              <a:rPr lang="fr-FR" sz="16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endParaRPr lang="fr-FR" sz="1600" i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89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Le ciel : on remonte le temps</a:t>
            </a:r>
            <a:endParaRPr lang="fr-FR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00CE-D272-43E9-8A3E-D95023A719C0}" type="slidenum">
              <a:rPr lang="fr-FR" smtClean="0"/>
              <a:t>12</a:t>
            </a:fld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755576" y="1844824"/>
            <a:ext cx="7560840" cy="258532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fr-FR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fr-FR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La lumière des astres met beaucoup de temps à nous parvenir :</a:t>
            </a:r>
            <a:b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		Ce qu’on voit correspond au moment</a:t>
            </a:r>
            <a:b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		 où la lumière a été émise</a:t>
            </a:r>
          </a:p>
          <a:p>
            <a:endParaRPr lang="fr-FR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fr-FR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Flèche droite 4"/>
          <p:cNvSpPr/>
          <p:nvPr/>
        </p:nvSpPr>
        <p:spPr>
          <a:xfrm>
            <a:off x="1475656" y="34290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322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988840"/>
            <a:ext cx="8229600" cy="11430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Quelques images du ciel</a:t>
            </a:r>
            <a:endParaRPr lang="fr-FR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00CE-D272-43E9-8A3E-D95023A719C0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931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1196" y="332656"/>
            <a:ext cx="8229600" cy="778098"/>
          </a:xfrm>
        </p:spPr>
        <p:txBody>
          <a:bodyPr>
            <a:normAutofit/>
          </a:bodyPr>
          <a:lstStyle/>
          <a:p>
            <a:r>
              <a:rPr lang="fr-FR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Amas </a:t>
            </a:r>
            <a:r>
              <a:rPr lang="fr-FR" sz="2000" b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Westerlund</a:t>
            </a:r>
            <a:r>
              <a:rPr lang="fr-FR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2 </a:t>
            </a:r>
            <a:endParaRPr lang="fr-FR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D9D21-FF75-49B8-83BA-9E9CDB149BAE}" type="slidenum">
              <a:rPr lang="fr-FR" smtClean="0"/>
              <a:t>14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52" y="1268760"/>
            <a:ext cx="7704856" cy="4882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291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Cluster d’étoiles</a:t>
            </a:r>
            <a:endParaRPr lang="fr-FR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00CE-D272-43E9-8A3E-D95023A719C0}" type="slidenum">
              <a:rPr lang="fr-FR" smtClean="0"/>
              <a:t>15</a:t>
            </a:fld>
            <a:endParaRPr lang="fr-FR"/>
          </a:p>
        </p:txBody>
      </p:sp>
      <p:pic>
        <p:nvPicPr>
          <p:cNvPr id="2050" name="Picture 2" descr="C:\Users\Louis\Documents\Sciences\Images_Astres\Cluster_étoiles_Magell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40768"/>
            <a:ext cx="7285434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009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Piliers de la création</a:t>
            </a:r>
            <a:endParaRPr lang="fr-FR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00CE-D272-43E9-8A3E-D95023A719C0}" type="slidenum">
              <a:rPr lang="fr-FR" smtClean="0"/>
              <a:t>16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96752"/>
            <a:ext cx="7238578" cy="509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867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6840760" cy="850106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Galaxie </a:t>
            </a:r>
            <a:r>
              <a:rPr lang="fr-FR" sz="2400" b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Cartwheel</a:t>
            </a:r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fr-FR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00CE-D272-43E9-8A3E-D95023A719C0}" type="slidenum">
              <a:rPr lang="fr-FR" smtClean="0"/>
              <a:t>17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375331"/>
            <a:ext cx="6840760" cy="503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992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Galaxie Arp 273</a:t>
            </a:r>
            <a:endParaRPr lang="fr-FR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00CE-D272-43E9-8A3E-D95023A719C0}" type="slidenum">
              <a:rPr lang="fr-FR" smtClean="0"/>
              <a:t>18</a:t>
            </a:fld>
            <a:endParaRPr lang="fr-FR"/>
          </a:p>
        </p:txBody>
      </p:sp>
      <p:pic>
        <p:nvPicPr>
          <p:cNvPr id="1026" name="Picture 2" descr="C:\Users\Louis\Documents\Sciences\Images_Astres\Arp273Main_Hubb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02" y="1484784"/>
            <a:ext cx="7770532" cy="4742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929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Nébuleuse (NGC 6302)</a:t>
            </a:r>
            <a:endParaRPr lang="fr-FR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00CE-D272-43E9-8A3E-D95023A719C0}" type="slidenum">
              <a:rPr lang="fr-FR" smtClean="0"/>
              <a:t>19</a:t>
            </a:fld>
            <a:endParaRPr lang="fr-FR"/>
          </a:p>
        </p:txBody>
      </p:sp>
      <p:pic>
        <p:nvPicPr>
          <p:cNvPr id="3074" name="Picture 2" descr="C:\Users\Louis\Documents\Sciences\Images_Astres\Nebuleuse_NGC_63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85" y="1268760"/>
            <a:ext cx="7759139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869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Premières impressions face au ciel</a:t>
            </a:r>
            <a:endParaRPr lang="fr-FR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00CE-D272-43E9-8A3E-D95023A719C0}" type="slidenum">
              <a:rPr lang="fr-FR" smtClean="0"/>
              <a:t>2</a:t>
            </a:fld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474440" y="1700808"/>
            <a:ext cx="8280920" cy="430887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fr-FR" sz="14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14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sz="16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fr-FR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impression de grand vide</a:t>
            </a:r>
            <a:br>
              <a:rPr lang="fr-FR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b="1" i="1" dirty="0" smtClean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fr-FR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impression d’absence de mouvement</a:t>
            </a:r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b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fr-FR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impression d’un monde étranger, dont nous ne</a:t>
            </a:r>
            <a:br>
              <a:rPr lang="fr-FR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dépendons pas</a:t>
            </a:r>
            <a:endParaRPr lang="fr-FR" b="1" i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1400" b="1" i="1" dirty="0" smtClean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sz="1400" b="1" i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fr-FR" sz="1400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br>
              <a:rPr lang="fr-FR" sz="1400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400" b="1" i="1" dirty="0" smtClean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fr-FR" sz="1400" b="1" i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fr-FR" sz="1400" b="1" i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770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Découvertes des télescopes</a:t>
            </a:r>
            <a:endParaRPr lang="fr-FR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00CE-D272-43E9-8A3E-D95023A719C0}" type="slidenum">
              <a:rPr lang="fr-FR" smtClean="0"/>
              <a:t>20</a:t>
            </a:fld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467544" y="1412776"/>
            <a:ext cx="8064896" cy="480131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fr-FR" dirty="0" smtClean="0"/>
          </a:p>
          <a:p>
            <a:endParaRPr lang="fr-FR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b="1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La galaxie est « la brique élémentaire » de </a:t>
            </a:r>
            <a:r>
              <a:rPr lang="fr-FR" b="1" i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l’univers</a:t>
            </a:r>
            <a:br>
              <a:rPr lang="fr-FR" b="1" i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b="1" i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b="1" i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b="1" i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b="1" i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b="1" i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b="1" dirty="0">
                <a:latin typeface="Verdana" panose="020B0604030504040204" pitchFamily="34" charset="0"/>
                <a:ea typeface="Verdana" panose="020B0604030504040204" pitchFamily="34" charset="0"/>
              </a:rPr>
              <a:t>Les galaxies sont d’énormes </a:t>
            </a:r>
            <a:r>
              <a:rPr lang="fr-FR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masses de gaz </a:t>
            </a:r>
            <a:r>
              <a:rPr lang="fr-FR" b="1" dirty="0">
                <a:latin typeface="Verdana" panose="020B0604030504040204" pitchFamily="34" charset="0"/>
                <a:ea typeface="Verdana" panose="020B0604030504040204" pitchFamily="34" charset="0"/>
              </a:rPr>
              <a:t>et de poussières stellaires et, bien sûr, </a:t>
            </a:r>
            <a:r>
              <a:rPr lang="fr-FR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d’étoiles</a:t>
            </a:r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r>
              <a:rPr lang="fr-FR" b="1" i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b="1" i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b="1" i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b="1" i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b="1" i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L’univers </a:t>
            </a:r>
            <a:r>
              <a:rPr lang="fr-FR" b="1" dirty="0">
                <a:latin typeface="Verdana" panose="020B0604030504040204" pitchFamily="34" charset="0"/>
                <a:ea typeface="Verdana" panose="020B0604030504040204" pitchFamily="34" charset="0"/>
              </a:rPr>
              <a:t>est rempli de centaines de milliards de galaxies </a:t>
            </a:r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!</a:t>
            </a:r>
            <a:b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Elles s’éloignent les unes des autres : </a:t>
            </a:r>
            <a:r>
              <a:rPr lang="fr-FR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expansion de l’univers </a:t>
            </a:r>
            <a:r>
              <a:rPr lang="fr-FR" b="1" i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b="1" i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b="1" i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81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Galaxies</a:t>
            </a:r>
            <a:endParaRPr lang="fr-FR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00CE-D272-43E9-8A3E-D95023A719C0}" type="slidenum">
              <a:rPr lang="fr-FR" smtClean="0"/>
              <a:t>21</a:t>
            </a:fld>
            <a:endParaRPr lang="fr-FR"/>
          </a:p>
        </p:txBody>
      </p:sp>
      <p:pic>
        <p:nvPicPr>
          <p:cNvPr id="1026" name="Picture 2" descr="C:\Users\Louis\Documents\galaxie-spirale-james-webb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7992888" cy="455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257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Les galaxies en bref </a:t>
            </a:r>
            <a:endParaRPr lang="fr-FR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00CE-D272-43E9-8A3E-D95023A719C0}" type="slidenum">
              <a:rPr lang="fr-FR" smtClean="0"/>
              <a:t>22</a:t>
            </a:fld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539552" y="1772816"/>
            <a:ext cx="8064896" cy="397031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fr-FR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Premières grandes structures de l’univers, apparues sous l’effet de la force de gravitation</a:t>
            </a:r>
            <a:b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Toutes à peu près le même âge (début univers)</a:t>
            </a:r>
            <a:b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Elles transforment progressivement la matière gazeuse en étoiles</a:t>
            </a:r>
            <a:b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4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L’expansion de l’univers</a:t>
            </a:r>
            <a:endParaRPr lang="fr-FR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BA906-DF0A-4388-88D6-DB5E4CF0F9A8}" type="slidenum">
              <a:rPr lang="fr-FR" smtClean="0"/>
              <a:t>23</a:t>
            </a:fld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509343" y="1260786"/>
            <a:ext cx="8064896" cy="43396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1"/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/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/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/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Observations </a:t>
            </a: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de HUBBLE </a:t>
            </a: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au télescope du Mont Wilson (1929) : </a:t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/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sz="16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décalage de la lumière émise par les galaxies vers le rouge</a:t>
            </a:r>
          </a:p>
          <a:p>
            <a:pPr lvl="1"/>
            <a:r>
              <a:rPr lang="fr-FR" sz="16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i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sz="16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Interprétation avec l’effet DOPPLER : </a:t>
            </a:r>
            <a:r>
              <a:rPr lang="fr-FR" sz="1600" b="1" i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Les galaxies s’éloignent de nous. </a:t>
            </a:r>
            <a:r>
              <a:rPr lang="fr-FR" sz="16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i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/>
            <a:endParaRPr lang="fr-FR" sz="1600" b="1" i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/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			</a:t>
            </a:r>
            <a:r>
              <a:rPr lang="fr-FR" sz="2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L’univers est en expansion</a:t>
            </a:r>
            <a:endParaRPr lang="fr-FR" sz="2000" b="1" i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/>
            <a:endParaRPr lang="fr-FR" sz="1600" b="1" i="1" dirty="0" smtClean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/>
            <a:endParaRPr lang="fr-FR" dirty="0"/>
          </a:p>
        </p:txBody>
      </p:sp>
      <p:sp>
        <p:nvSpPr>
          <p:cNvPr id="4" name="Flèche droite 3"/>
          <p:cNvSpPr/>
          <p:nvPr/>
        </p:nvSpPr>
        <p:spPr>
          <a:xfrm>
            <a:off x="1979712" y="4785547"/>
            <a:ext cx="978408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812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L’effet Doppler</a:t>
            </a:r>
            <a:endParaRPr lang="fr-FR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00CE-D272-43E9-8A3E-D95023A719C0}" type="slidenum">
              <a:rPr lang="fr-FR" smtClean="0"/>
              <a:t>24</a:t>
            </a:fld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539552" y="1412776"/>
            <a:ext cx="8208911" cy="430887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fr-FR" dirty="0" smtClean="0"/>
          </a:p>
          <a:p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C’est le changement de fréquence d’une onde  émise par un objet </a:t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lorsque celui-ci  s’éloigne ou se rapproche de nous :</a:t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fr-FR" sz="1600" b="1" i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i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	- </a:t>
            </a:r>
            <a:r>
              <a:rPr lang="fr-FR" sz="1600" b="1" i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s’il se rapproche, la fréquence augmente</a:t>
            </a:r>
            <a:br>
              <a:rPr lang="fr-FR" sz="1600" b="1" i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i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i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i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i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i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sz="1600" b="1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fr-FR" sz="1600" b="1" i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 </a:t>
            </a:r>
            <a:r>
              <a:rPr lang="fr-FR" sz="1600" b="1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s’il s’éloigne, la fréquence diminue</a:t>
            </a:r>
            <a:r>
              <a:rPr lang="fr-FR" sz="1600" b="1" i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i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i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i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i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fr-FR" sz="1600" b="1" i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791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Edwin HUBBLE</a:t>
            </a:r>
            <a:endParaRPr lang="fr-FR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00CE-D272-43E9-8A3E-D95023A719C0}" type="slidenum">
              <a:rPr lang="fr-FR" smtClean="0"/>
              <a:t>25</a:t>
            </a:fld>
            <a:endParaRPr lang="fr-FR" dirty="0"/>
          </a:p>
        </p:txBody>
      </p:sp>
      <p:pic>
        <p:nvPicPr>
          <p:cNvPr id="1026" name="Picture 2" descr="C:\Users\Louis\Documents\Edwin_HUBB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88840"/>
            <a:ext cx="211455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467058" y="1700808"/>
            <a:ext cx="4968552" cy="397031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fr-FR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A montré l’existence de galaxies </a:t>
            </a:r>
            <a:r>
              <a:rPr lang="fr-FR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 dehors de notre Voie Lactée</a:t>
            </a:r>
            <a:endParaRPr lang="fr-FR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b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Elles </a:t>
            </a:r>
            <a:r>
              <a:rPr lang="fr-FR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s’éloignent</a:t>
            </a:r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les unes des autres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Sa découverte soutient la théorie du </a:t>
            </a:r>
            <a:r>
              <a:rPr lang="fr-FR" b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Big</a:t>
            </a:r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Bang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fr-FR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9225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La question des distances</a:t>
            </a:r>
            <a:endParaRPr lang="fr-FR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00CE-D272-43E9-8A3E-D95023A719C0}" type="slidenum">
              <a:rPr lang="fr-FR" smtClean="0"/>
              <a:t>26</a:t>
            </a:fld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611560" y="1638112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Méthode des parallaxes : jusqu’à 100 années-lumière</a:t>
            </a:r>
            <a:endParaRPr lang="fr-FR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6" name="Connecteur droit avec flèche 5"/>
          <p:cNvCxnSpPr/>
          <p:nvPr/>
        </p:nvCxnSpPr>
        <p:spPr>
          <a:xfrm>
            <a:off x="2051720" y="2492896"/>
            <a:ext cx="4824536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 flipV="1">
            <a:off x="1960023" y="3717032"/>
            <a:ext cx="4916233" cy="5366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6588224" y="3757940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étoile</a:t>
            </a: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007426" y="2220496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A</a:t>
            </a:r>
            <a:endParaRPr lang="fr-FR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493419" y="5085184"/>
            <a:ext cx="59411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Observation de l’étoile à partir de 2 positions </a:t>
            </a:r>
            <a:r>
              <a:rPr lang="fr-FR" b="1" dirty="0">
                <a:latin typeface="Verdana" panose="020B0604030504040204" pitchFamily="34" charset="0"/>
                <a:ea typeface="Verdana" panose="020B0604030504040204" pitchFamily="34" charset="0"/>
              </a:rPr>
              <a:t>différentes</a:t>
            </a: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A et B dont on connait la distance</a:t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48602" y="4317208"/>
            <a:ext cx="2776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 – 6 mois plus tard</a:t>
            </a:r>
            <a:endParaRPr lang="fr-FR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7" name="Arc 16"/>
          <p:cNvSpPr/>
          <p:nvPr/>
        </p:nvSpPr>
        <p:spPr>
          <a:xfrm>
            <a:off x="4907343" y="3212976"/>
            <a:ext cx="45719" cy="1464146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3707904" y="3418066"/>
            <a:ext cx="2243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Parallaxe</a:t>
            </a:r>
            <a:endParaRPr lang="fr-FR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Ellipse 4"/>
          <p:cNvSpPr/>
          <p:nvPr/>
        </p:nvSpPr>
        <p:spPr>
          <a:xfrm>
            <a:off x="1123877" y="2492896"/>
            <a:ext cx="1512168" cy="17596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1760555" y="2340165"/>
            <a:ext cx="339090" cy="305462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" name="Connecteur droit avec flèche 13"/>
          <p:cNvCxnSpPr/>
          <p:nvPr/>
        </p:nvCxnSpPr>
        <p:spPr>
          <a:xfrm flipH="1">
            <a:off x="2555776" y="2492896"/>
            <a:ext cx="792088" cy="4196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3347864" y="2301443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Orbite terrestre</a:t>
            </a:r>
            <a:endParaRPr lang="fr-FR" sz="1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0" name="Ellipse 19"/>
          <p:cNvSpPr/>
          <p:nvPr/>
        </p:nvSpPr>
        <p:spPr>
          <a:xfrm>
            <a:off x="1760555" y="4096494"/>
            <a:ext cx="383066" cy="375488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4294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Distances</a:t>
            </a:r>
            <a:endParaRPr lang="fr-FR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00CE-D272-43E9-8A3E-D95023A719C0}" type="slidenum">
              <a:rPr lang="fr-FR" smtClean="0"/>
              <a:t>27</a:t>
            </a:fld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611560" y="1556792"/>
            <a:ext cx="7992888" cy="412420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fr-FR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Etoiles plus lointaines (dans les galaxies) :</a:t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fr-FR" sz="1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méthode des étoiles « Céphéides :  phares cosmiques »</a:t>
            </a:r>
            <a:br>
              <a:rPr lang="fr-FR" sz="1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ou amas d’étoiles globulaires (plus lumineux)</a:t>
            </a:r>
            <a:br>
              <a:rPr lang="fr-FR" sz="1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sz="1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Ou loi de HUBBLE : relation distance / vitesse des galaxies</a:t>
            </a:r>
            <a:br>
              <a:rPr lang="fr-FR" sz="1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fr-FR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fr-FR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892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00CE-D272-43E9-8A3E-D95023A719C0}" type="slidenum">
              <a:rPr lang="fr-FR" smtClean="0"/>
              <a:t>28</a:t>
            </a:fld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1115616" y="2137211"/>
            <a:ext cx="66247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3200" b="1" i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endParaRPr lang="fr-FR" sz="3200" b="1" i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endParaRPr lang="fr-FR" sz="3200" b="1" i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fr-FR" sz="3200" b="1" i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Pause </a:t>
            </a:r>
            <a:endParaRPr lang="fr-FR" sz="3200" b="1" i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50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Les étoiles</a:t>
            </a:r>
            <a:endParaRPr lang="fr-FR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00CE-D272-43E9-8A3E-D95023A719C0}" type="slidenum">
              <a:rPr lang="fr-FR" smtClean="0"/>
              <a:t>29</a:t>
            </a:fld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683568" y="1700808"/>
            <a:ext cx="7920880" cy="397031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Un peu de physique :</a:t>
            </a:r>
          </a:p>
          <a:p>
            <a:endParaRPr lang="fr-FR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fr-FR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b="1" i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Les atomes</a:t>
            </a:r>
            <a:br>
              <a:rPr lang="fr-FR" b="1" i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b="1" i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b="1" i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b="1" i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fr-FR" b="1" i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Les forces </a:t>
            </a:r>
            <a:br>
              <a:rPr lang="fr-FR" b="1" i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b="1" i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b="1" i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b="1" i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657350" lvl="3" indent="-285750">
              <a:buFont typeface="Wingdings" panose="05000000000000000000" pitchFamily="2" charset="2"/>
              <a:buChar char="ü"/>
            </a:pPr>
            <a:r>
              <a:rPr lang="fr-FR" b="1" i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États de la matière</a:t>
            </a:r>
            <a:br>
              <a:rPr lang="fr-FR" b="1" i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b="1" i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b="1" i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b="1" i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114550" lvl="4" indent="-285750">
              <a:buFont typeface="Wingdings" panose="05000000000000000000" pitchFamily="2" charset="2"/>
              <a:buChar char="ü"/>
            </a:pPr>
            <a:r>
              <a:rPr lang="fr-FR" b="1" i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La fusion nucléaire</a:t>
            </a:r>
          </a:p>
          <a:p>
            <a:pPr lvl="2"/>
            <a:r>
              <a:rPr lang="fr-FR" b="1" i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	</a:t>
            </a:r>
            <a:endParaRPr lang="fr-FR" b="1" i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41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Plan </a:t>
            </a:r>
            <a:endParaRPr lang="fr-FR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68142" y="1268760"/>
            <a:ext cx="8136904" cy="473975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fr-FR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Première partie : </a:t>
            </a:r>
            <a:r>
              <a:rPr lang="fr-FR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Observation du ciel </a:t>
            </a:r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b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Les moyens d’observation</a:t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La « fuite » des galaxies : l’expansion</a:t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 L’épineuse question des </a:t>
            </a: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distances</a:t>
            </a: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/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/>
            <a:r>
              <a:rPr lang="fr-FR" sz="2000" b="1" i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Pause …</a:t>
            </a:r>
            <a:r>
              <a:rPr lang="fr-FR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fr-FR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00CE-D272-43E9-8A3E-D95023A719C0}" type="slidenum">
              <a:rPr lang="fr-FR" smtClean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81237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Coup d’œil sur l’atome </a:t>
            </a:r>
            <a:endParaRPr lang="fr-FR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BA906-DF0A-4388-88D6-DB5E4CF0F9A8}" type="slidenum">
              <a:rPr lang="fr-FR" smtClean="0"/>
              <a:t>30</a:t>
            </a:fld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611560" y="1268760"/>
            <a:ext cx="8064896" cy="464742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Tout ce qui nous entoure (et nous avec) est constitué d’atomes</a:t>
            </a:r>
            <a:b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 million de fois plus petit que le diamètre d’un cheveu</a:t>
            </a:r>
            <a:br>
              <a:rPr lang="fr-FR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b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Chaque atome est constitué d’un </a:t>
            </a:r>
            <a:r>
              <a:rPr lang="fr-FR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noyau avec des protons et des neutrons, et d’un nuage d’électrons</a:t>
            </a: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98371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Les acteurs de sa découverte - 1 </a:t>
            </a:r>
            <a:endParaRPr lang="fr-FR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00CE-D272-43E9-8A3E-D95023A719C0}" type="slidenum">
              <a:rPr lang="fr-FR" smtClean="0"/>
              <a:t>31</a:t>
            </a:fld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755576" y="1850698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Concept d’atome : DEMOCRITE  (4ème siècle av J.C.)</a:t>
            </a:r>
            <a:endParaRPr lang="fr-FR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026" name="Picture 2" descr="C:\Users\Louis\Documents\John_Dalt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708920"/>
            <a:ext cx="4284476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5508104" y="2888258"/>
            <a:ext cx="29523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John DALTON</a:t>
            </a:r>
            <a:b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(1766 – 1844) </a:t>
            </a:r>
          </a:p>
          <a:p>
            <a:endParaRPr lang="fr-FR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Père de la théorie atomique : </a:t>
            </a:r>
            <a:endParaRPr lang="fr-FR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Son modèle :  1808</a:t>
            </a:r>
            <a:endParaRPr lang="fr-FR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92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Les acteurs de sa découverte - 2</a:t>
            </a:r>
            <a:endParaRPr lang="fr-FR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00CE-D272-43E9-8A3E-D95023A719C0}" type="slidenum">
              <a:rPr lang="fr-FR" smtClean="0"/>
              <a:t>32</a:t>
            </a:fld>
            <a:endParaRPr lang="fr-FR"/>
          </a:p>
        </p:txBody>
      </p:sp>
      <p:pic>
        <p:nvPicPr>
          <p:cNvPr id="2050" name="Picture 2" descr="C:\Users\Louis\Documents\Joseph-John_Thomps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1556792"/>
            <a:ext cx="2057400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482493" y="4509120"/>
            <a:ext cx="25922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Joseph John THOMSON</a:t>
            </a:r>
          </a:p>
          <a:p>
            <a:endParaRPr lang="fr-FR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Électron : 1897</a:t>
            </a:r>
          </a:p>
          <a:p>
            <a:endParaRPr lang="fr-FR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Modèle 1904</a:t>
            </a:r>
            <a:endParaRPr lang="fr-FR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051" name="Picture 3" descr="C:\Users\Louis\Documents\Jean-Perr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517606"/>
            <a:ext cx="2047017" cy="2831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6012160" y="4534816"/>
            <a:ext cx="22564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Jean PERRIN</a:t>
            </a:r>
          </a:p>
          <a:p>
            <a:endParaRPr lang="fr-FR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Validation hypothèse atomiste en 1926</a:t>
            </a:r>
            <a:endParaRPr lang="fr-FR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052" name="Picture 4" descr="C:\Users\Louis\Documents\ernest-rutherfor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781" y="1577647"/>
            <a:ext cx="2304256" cy="280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3276745" y="4570549"/>
            <a:ext cx="24482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Ernest RUTHERFORD</a:t>
            </a:r>
            <a:b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Noyau / électrons</a:t>
            </a:r>
          </a:p>
          <a:p>
            <a:endParaRPr lang="fr-FR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Modèle 1911</a:t>
            </a:r>
            <a:endParaRPr lang="fr-FR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008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Quelques atomes</a:t>
            </a:r>
            <a:endParaRPr lang="fr-FR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00CE-D272-43E9-8A3E-D95023A719C0}" type="slidenum">
              <a:rPr lang="fr-FR" smtClean="0"/>
              <a:t>33</a:t>
            </a:fld>
            <a:endParaRPr lang="fr-FR"/>
          </a:p>
        </p:txBody>
      </p:sp>
      <p:pic>
        <p:nvPicPr>
          <p:cNvPr id="1028" name="Picture 4" descr="C:\Users\Louis\Documents\Atome_hydrogène_ce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060848"/>
            <a:ext cx="2736304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Louis\Documents\Atome_Hélium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481745"/>
            <a:ext cx="3962400" cy="324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096990" y="4812853"/>
            <a:ext cx="2034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Atome d’hydrogène</a:t>
            </a:r>
            <a:endParaRPr lang="fr-FR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933020" y="5080684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Atome d’hélium</a:t>
            </a:r>
            <a:endParaRPr lang="fr-FR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952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00CE-D272-43E9-8A3E-D95023A719C0}" type="slidenum">
              <a:rPr lang="fr-FR" smtClean="0"/>
              <a:t>34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40769"/>
            <a:ext cx="4176464" cy="36371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340769"/>
            <a:ext cx="3916724" cy="3637099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755576" y="5517232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Atome de carbone</a:t>
            </a:r>
            <a:endParaRPr lang="fr-FR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004048" y="5517232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Atome d’oxygène</a:t>
            </a:r>
            <a:endParaRPr lang="fr-FR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124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Les 4 forces de l’univers connues</a:t>
            </a:r>
            <a:endParaRPr lang="fr-FR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00CE-D272-43E9-8A3E-D95023A719C0}" type="slidenum">
              <a:rPr lang="fr-FR" smtClean="0"/>
              <a:t>35</a:t>
            </a:fld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539552" y="1484784"/>
            <a:ext cx="8208912" cy="38164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fr-FR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La gravitation</a:t>
            </a:r>
            <a:r>
              <a:rPr lang="fr-FR" sz="1600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i="1" dirty="0" smtClean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fr-FR" sz="2000" b="1" dirty="0">
                <a:latin typeface="Verdana" panose="020B0604030504040204" pitchFamily="34" charset="0"/>
                <a:ea typeface="Verdana" panose="020B0604030504040204" pitchFamily="34" charset="0"/>
              </a:rPr>
              <a:t>La force </a:t>
            </a:r>
            <a:r>
              <a:rPr lang="fr-FR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électromagnétique</a:t>
            </a:r>
            <a:br>
              <a:rPr lang="fr-FR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20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fr-FR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La </a:t>
            </a:r>
            <a:r>
              <a:rPr lang="fr-FR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force nucléaire forte</a:t>
            </a:r>
            <a:r>
              <a:rPr lang="fr-FR" sz="2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2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br>
              <a:rPr lang="fr-FR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20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fr-FR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La force nucléaire </a:t>
            </a:r>
            <a:r>
              <a:rPr lang="fr-FR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faible </a:t>
            </a: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2523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La force électromagnétique</a:t>
            </a:r>
            <a:endParaRPr lang="fr-FR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6470848" y="6492875"/>
            <a:ext cx="2133600" cy="365125"/>
          </a:xfrm>
        </p:spPr>
        <p:txBody>
          <a:bodyPr/>
          <a:lstStyle/>
          <a:p>
            <a:fld id="{D50800CE-D272-43E9-8A3E-D95023A719C0}" type="slidenum">
              <a:rPr lang="fr-FR" smtClean="0"/>
              <a:t>36</a:t>
            </a:fld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611560" y="1844824"/>
            <a:ext cx="7992888" cy="35394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Liée aux </a:t>
            </a:r>
            <a:r>
              <a:rPr lang="fr-FR" sz="1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charges des particules</a:t>
            </a: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(+ ou -) et à leur mouvement </a:t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2"/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Elle </a:t>
            </a:r>
            <a:r>
              <a:rPr lang="fr-FR" sz="1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gère les interactions entre les atomes </a:t>
            </a:r>
            <a:r>
              <a:rPr lang="fr-FR" sz="1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et </a:t>
            </a:r>
            <a:r>
              <a:rPr lang="fr-FR" sz="1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les </a:t>
            </a:r>
            <a:r>
              <a:rPr lang="fr-FR" sz="1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molécules. </a:t>
            </a:r>
            <a:br>
              <a:rPr lang="fr-FR" sz="1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		</a:t>
            </a: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règne de la chimie         </a:t>
            </a: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	    	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Flèche droite 4"/>
          <p:cNvSpPr/>
          <p:nvPr/>
        </p:nvSpPr>
        <p:spPr>
          <a:xfrm>
            <a:off x="1331640" y="4365104"/>
            <a:ext cx="84924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301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La force nucléaire forte</a:t>
            </a:r>
            <a:endParaRPr lang="fr-FR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6542856" y="6309320"/>
            <a:ext cx="2133600" cy="365125"/>
          </a:xfrm>
        </p:spPr>
        <p:txBody>
          <a:bodyPr/>
          <a:lstStyle/>
          <a:p>
            <a:fld id="{D50800CE-D272-43E9-8A3E-D95023A719C0}" type="slidenum">
              <a:rPr lang="fr-FR" smtClean="0"/>
              <a:t>37</a:t>
            </a:fld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611560" y="1340768"/>
            <a:ext cx="8136904" cy="492442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Elle se charge de maintenir la </a:t>
            </a:r>
            <a:r>
              <a:rPr lang="fr-FR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cohésion des noyaux </a:t>
            </a:r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des </a:t>
            </a:r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atomes</a:t>
            </a:r>
            <a:endParaRPr lang="fr-FR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Rayon </a:t>
            </a:r>
            <a:r>
              <a:rPr lang="fr-FR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d’action très petit </a:t>
            </a:r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et limité à la taille du noyau </a:t>
            </a:r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atomique</a:t>
            </a: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420888"/>
            <a:ext cx="2700300" cy="2381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733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La force nucléaire faible</a:t>
            </a:r>
            <a:endParaRPr lang="fr-FR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00CE-D272-43E9-8A3E-D95023A719C0}" type="slidenum">
              <a:rPr lang="fr-FR" smtClean="0"/>
              <a:t>38</a:t>
            </a:fld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611560" y="1556792"/>
            <a:ext cx="8064896" cy="483209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fr-FR" dirty="0" smtClean="0"/>
          </a:p>
          <a:p>
            <a:endParaRPr lang="fr-F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Responsable de la </a:t>
            </a:r>
            <a:r>
              <a:rPr lang="fr-FR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désintégration des atomes et de la </a:t>
            </a:r>
            <a:r>
              <a:rPr lang="fr-FR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radioactivité </a:t>
            </a: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Rayon d’action faible : agit </a:t>
            </a:r>
            <a:r>
              <a:rPr lang="fr-FR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à l’intérieur des noyaux</a:t>
            </a:r>
            <a:br>
              <a:rPr lang="fr-FR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Applications : </a:t>
            </a:r>
            <a:b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	- Centrales nucléaires (fission) </a:t>
            </a:r>
            <a:b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	- Domaine médical</a:t>
            </a:r>
            <a:b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	- datation radioactive </a:t>
            </a:r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 </a:t>
            </a: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140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Les états de la matière</a:t>
            </a:r>
            <a:endParaRPr lang="fr-FR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00CE-D272-43E9-8A3E-D95023A719C0}" type="slidenum">
              <a:rPr lang="fr-FR" smtClean="0"/>
              <a:t>39</a:t>
            </a:fld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611560" y="1988840"/>
            <a:ext cx="7920880" cy="378565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fr-FR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 Solide</a:t>
            </a:r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fr-FR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		</a:t>
            </a:r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  Liquide</a:t>
            </a:r>
            <a:endParaRPr lang="fr-FR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fr-FR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fr-FR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			</a:t>
            </a:r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  Gazeux</a:t>
            </a:r>
            <a:endParaRPr lang="fr-FR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fr-FR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fr-FR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				</a:t>
            </a:r>
            <a:r>
              <a:rPr lang="fr-FR" sz="24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Plasma</a:t>
            </a:r>
          </a:p>
          <a:p>
            <a:endParaRPr lang="fr-FR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sp>
        <p:nvSpPr>
          <p:cNvPr id="5" name="Flèche droite 4"/>
          <p:cNvSpPr/>
          <p:nvPr/>
        </p:nvSpPr>
        <p:spPr>
          <a:xfrm>
            <a:off x="812734" y="2341243"/>
            <a:ext cx="792088" cy="2142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lèche droite 5"/>
          <p:cNvSpPr/>
          <p:nvPr/>
        </p:nvSpPr>
        <p:spPr>
          <a:xfrm>
            <a:off x="1604822" y="3198006"/>
            <a:ext cx="978408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 droite 6"/>
          <p:cNvSpPr/>
          <p:nvPr/>
        </p:nvSpPr>
        <p:spPr>
          <a:xfrm>
            <a:off x="2496378" y="3938724"/>
            <a:ext cx="978408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8" name="Flèche droite 7"/>
          <p:cNvSpPr/>
          <p:nvPr/>
        </p:nvSpPr>
        <p:spPr>
          <a:xfrm>
            <a:off x="3275856" y="4817082"/>
            <a:ext cx="97840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4406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Plan - suite</a:t>
            </a:r>
            <a:endParaRPr lang="fr-FR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00CE-D272-43E9-8A3E-D95023A719C0}" type="slidenum">
              <a:rPr lang="fr-FR" smtClean="0"/>
              <a:t>4</a:t>
            </a:fld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611560" y="1412776"/>
            <a:ext cx="7848872" cy="467820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fr-FR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IIème partie : </a:t>
            </a:r>
            <a:r>
              <a:rPr lang="fr-FR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la physique des étoiles :</a:t>
            </a:r>
            <a:br>
              <a:rPr lang="fr-FR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fr-FR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fr-FR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L’atome – les forces de </a:t>
            </a: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l’univers</a:t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La formation des étoiles</a:t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La fusion nucléaire</a:t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Vie </a:t>
            </a: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et mort des </a:t>
            </a: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étoiles</a:t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Conclusions</a:t>
            </a:r>
            <a:endParaRPr lang="fr-FR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fr-FR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534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Les réactions de la matière</a:t>
            </a:r>
            <a:endParaRPr lang="fr-FR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00CE-D272-43E9-8A3E-D95023A719C0}" type="slidenum">
              <a:rPr lang="fr-FR" smtClean="0"/>
              <a:t>40</a:t>
            </a:fld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539552" y="1772816"/>
            <a:ext cx="8136904" cy="433965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fr-FR" dirty="0" smtClean="0"/>
          </a:p>
          <a:p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Les réactions </a:t>
            </a:r>
            <a:r>
              <a:rPr lang="fr-FR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chimiques</a:t>
            </a:r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: </a:t>
            </a:r>
          </a:p>
          <a:p>
            <a:endParaRPr lang="fr-FR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/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Ex: combustion du carbone     C + O2                    CO2</a:t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Les réactions </a:t>
            </a:r>
            <a:r>
              <a:rPr lang="fr-FR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nucléaires</a:t>
            </a:r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: </a:t>
            </a:r>
          </a:p>
          <a:p>
            <a:endParaRPr lang="fr-FR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/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Ex : fission des noyaux dans les centrales nucléaires</a:t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       fusion des noyaux dans les étoiles</a:t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fr-FR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b="1" i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Les étoiles ne sont pas le lieu de réactions chimiques de combustion</a:t>
            </a:r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b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Flèche droite 4"/>
          <p:cNvSpPr/>
          <p:nvPr/>
        </p:nvSpPr>
        <p:spPr>
          <a:xfrm>
            <a:off x="5508104" y="2647236"/>
            <a:ext cx="978408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8302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La fusion nucléaire</a:t>
            </a:r>
            <a:endParaRPr lang="fr-FR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00CE-D272-43E9-8A3E-D95023A719C0}" type="slidenum">
              <a:rPr lang="fr-FR" smtClean="0"/>
              <a:t>41</a:t>
            </a:fld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555506" y="1556792"/>
            <a:ext cx="8136904" cy="357020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fr-FR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Si un plasma (noyaux d’une espèce d’atome) </a:t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	1) atteint une température suffisante</a:t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2) et si le plasma a une densité suffisante </a:t>
            </a: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des </a:t>
            </a: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noyaux s’assemblent pour former des noyaux plus lourds </a:t>
            </a: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 Ex: </a:t>
            </a:r>
            <a:r>
              <a:rPr lang="fr-FR" sz="1600" b="1" i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noyaux d’hydrogène (protons)                noyaux d’hélium</a:t>
            </a: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 </a:t>
            </a:r>
            <a:endParaRPr lang="fr-FR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Flèche droite 5"/>
          <p:cNvSpPr/>
          <p:nvPr/>
        </p:nvSpPr>
        <p:spPr>
          <a:xfrm>
            <a:off x="5004048" y="4041068"/>
            <a:ext cx="79208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79322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00CE-D272-43E9-8A3E-D95023A719C0}" type="slidenum">
              <a:rPr lang="fr-FR" smtClean="0"/>
              <a:t>42</a:t>
            </a:fld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971600" y="1844824"/>
            <a:ext cx="7416824" cy="249299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endParaRPr lang="fr-FR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  Compréhension </a:t>
            </a: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des phénomènes grâce aux travaux et </a:t>
            </a: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  découvertes </a:t>
            </a: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des physiciens au début du </a:t>
            </a: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XXème </a:t>
            </a: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siècle : </a:t>
            </a:r>
          </a:p>
          <a:p>
            <a:endParaRPr lang="fr-FR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b="1" dirty="0">
                <a:latin typeface="Verdana" panose="020B0604030504040204" pitchFamily="34" charset="0"/>
                <a:ea typeface="Verdana" panose="020B0604030504040204" pitchFamily="34" charset="0"/>
              </a:rPr>
              <a:t>	- </a:t>
            </a:r>
            <a:r>
              <a:rPr lang="fr-FR" b="1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Physique nucléaire </a:t>
            </a:r>
            <a:br>
              <a:rPr lang="fr-FR" b="1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b="1" i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b="1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- Physique des particules</a:t>
            </a:r>
            <a:br>
              <a:rPr lang="fr-FR" b="1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b="1" i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576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Quelques acteurs </a:t>
            </a:r>
            <a:endParaRPr lang="fr-FR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00CE-D272-43E9-8A3E-D95023A719C0}" type="slidenum">
              <a:rPr lang="fr-FR" smtClean="0"/>
              <a:t>43</a:t>
            </a:fld>
            <a:endParaRPr lang="fr-FR"/>
          </a:p>
        </p:txBody>
      </p:sp>
      <p:pic>
        <p:nvPicPr>
          <p:cNvPr id="1026" name="Picture 2" descr="C:\Users\Louis\Documents\Oppenheim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556792"/>
            <a:ext cx="2520280" cy="3496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ouis\Documents\Albert_EINSTE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76872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Louis\Documents\Enrico_FERM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013" y="2276872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11560" y="5229200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Albert EINSTEIN</a:t>
            </a:r>
          </a:p>
          <a:p>
            <a:pPr algn="ctr"/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1879-1955</a:t>
            </a:r>
            <a:endParaRPr lang="fr-FR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082702" y="5257740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Robert OPPENHEIMER</a:t>
            </a:r>
            <a:b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1904-1967</a:t>
            </a:r>
            <a:endParaRPr lang="fr-FR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084168" y="5229200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Enrico FERMI</a:t>
            </a:r>
            <a:b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1901-1954</a:t>
            </a:r>
            <a:endParaRPr lang="fr-FR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901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00CE-D272-43E9-8A3E-D95023A719C0}" type="slidenum">
              <a:rPr lang="fr-FR" smtClean="0"/>
              <a:t>44</a:t>
            </a:fld>
            <a:endParaRPr lang="fr-FR"/>
          </a:p>
        </p:txBody>
      </p:sp>
      <p:pic>
        <p:nvPicPr>
          <p:cNvPr id="2051" name="Picture 3" descr="C:\Users\Louis\Documents\Paul_Dirac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076757"/>
            <a:ext cx="2702154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Louis\Documents\Schroding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879" y="1124744"/>
            <a:ext cx="2557569" cy="3635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83568" y="4653136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Max PLANCK</a:t>
            </a:r>
            <a:b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1858-1947</a:t>
            </a:r>
            <a:endParaRPr lang="fr-FR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053" name="Picture 5" descr="C:\Users\Louis\Documents\Max_Planc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23" y="1556792"/>
            <a:ext cx="2426451" cy="2880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3203848" y="5251480"/>
            <a:ext cx="2558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Paul DIRAC</a:t>
            </a:r>
            <a:b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1902-1984)</a:t>
            </a:r>
            <a:endParaRPr lang="fr-FR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228184" y="5022468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Erwin SCHRODINGER</a:t>
            </a:r>
            <a:b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1887-1961)</a:t>
            </a:r>
            <a:endParaRPr lang="fr-FR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400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Formation des étoiles </a:t>
            </a:r>
            <a:endParaRPr lang="fr-FR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00CE-D272-43E9-8A3E-D95023A719C0}" type="slidenum">
              <a:rPr lang="fr-FR" smtClean="0"/>
              <a:t>45</a:t>
            </a:fld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467544" y="1196752"/>
            <a:ext cx="8064896" cy="520142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fr-FR" sz="14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Effondrement </a:t>
            </a:r>
            <a:r>
              <a:rPr lang="fr-FR" sz="1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d’un gigantesque nuage de gaz sous l’effet de la </a:t>
            </a:r>
            <a:r>
              <a:rPr lang="fr-FR" sz="1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gravité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16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1600" b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16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sz="1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16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fr-FR" sz="1600" b="1" dirty="0" smtClean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sz="16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Compétition entre expansion (diminue la densité) </a:t>
            </a:r>
            <a:br>
              <a:rPr lang="fr-FR" sz="16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et gravité (qui l’augmente) </a:t>
            </a:r>
            <a:r>
              <a:rPr lang="fr-FR" sz="16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fr-FR" sz="1600" b="1" i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La </a:t>
            </a:r>
            <a:r>
              <a:rPr lang="fr-FR" sz="1600" b="1" i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gravité l’a emporté</a:t>
            </a:r>
            <a:r>
              <a:rPr lang="fr-FR" sz="1600" b="1" i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…</a:t>
            </a:r>
            <a:endParaRPr lang="fr-FR" sz="1600" b="1" i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1600" b="1" dirty="0" smtClean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sz="1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fr-FR" sz="1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147" y="2132856"/>
            <a:ext cx="4287690" cy="294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70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Formation (suite)</a:t>
            </a:r>
            <a:endParaRPr lang="fr-FR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00CE-D272-43E9-8A3E-D95023A719C0}" type="slidenum">
              <a:rPr lang="fr-FR" smtClean="0"/>
              <a:t>46</a:t>
            </a:fld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566996" y="1661299"/>
            <a:ext cx="8064895" cy="455509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fr-FR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Effondrement : énorme élévation de densité et de température à cœur </a:t>
            </a: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de l’étoile : </a:t>
            </a: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		PLASMA</a:t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Si température suffisante du plasma (15 </a:t>
            </a: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millions de </a:t>
            </a: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degrés) : </a:t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fr-FR" sz="16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	déclenchement des réactions de fusion nucléaire</a:t>
            </a:r>
            <a:br>
              <a:rPr lang="fr-FR" sz="16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 smtClean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sz="16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	</a:t>
            </a:r>
            <a:r>
              <a:rPr lang="fr-FR" sz="1600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une étoile est née et se met à </a:t>
            </a:r>
            <a:r>
              <a:rPr lang="fr-FR" sz="1600" b="1" i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briller</a:t>
            </a:r>
            <a:r>
              <a:rPr lang="fr-FR" sz="16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Flèche droite 9"/>
          <p:cNvSpPr/>
          <p:nvPr/>
        </p:nvSpPr>
        <p:spPr>
          <a:xfrm>
            <a:off x="1441042" y="4391396"/>
            <a:ext cx="787878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Flèche droite 3"/>
          <p:cNvSpPr/>
          <p:nvPr/>
        </p:nvSpPr>
        <p:spPr>
          <a:xfrm>
            <a:off x="1331640" y="2708920"/>
            <a:ext cx="864096" cy="2172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536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Vie des étoiles</a:t>
            </a:r>
            <a:endParaRPr lang="fr-FR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00CE-D272-43E9-8A3E-D95023A719C0}" type="slidenum">
              <a:rPr lang="fr-FR" smtClean="0"/>
              <a:t>47</a:t>
            </a:fld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539552" y="1268760"/>
            <a:ext cx="8208912" cy="501675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fr-FR" sz="1600" b="1" dirty="0" smtClean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  <a:r>
              <a:rPr lang="fr-FR" sz="1600" b="1" baseline="30000" dirty="0" smtClean="0">
                <a:latin typeface="Verdana" panose="020B0604030504040204" pitchFamily="34" charset="0"/>
                <a:ea typeface="Verdana" panose="020B0604030504040204" pitchFamily="34" charset="0"/>
              </a:rPr>
              <a:t>èr</a:t>
            </a: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étape de la fusion</a:t>
            </a:r>
            <a:r>
              <a:rPr lang="fr-FR" sz="16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br>
              <a:rPr lang="fr-FR" sz="16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noyaux d’hydrogène       	noyaux d’hélium</a:t>
            </a: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	L’énergie produite bloque la contraction de l’étoile</a:t>
            </a: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</a:p>
          <a:p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r>
              <a:rPr lang="fr-FR" sz="1600" b="1" baseline="30000" dirty="0" smtClean="0">
                <a:latin typeface="Verdana" panose="020B0604030504040204" pitchFamily="34" charset="0"/>
                <a:ea typeface="Verdana" panose="020B0604030504040204" pitchFamily="34" charset="0"/>
              </a:rPr>
              <a:t>ème</a:t>
            </a: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cycle 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	Quand </a:t>
            </a: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tout l’hydrogène </a:t>
            </a: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du plasma à cœur est </a:t>
            </a: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consommé, </a:t>
            </a: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	la </a:t>
            </a: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contraction </a:t>
            </a: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reprend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/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	à 100 millions de degrés, nouveau stade de fusion :</a:t>
            </a:r>
          </a:p>
          <a:p>
            <a:pPr lvl="1"/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/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fr-FR" sz="16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noyaux hélium 		noyaux de carbone </a:t>
            </a:r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Flèche droite 4"/>
          <p:cNvSpPr/>
          <p:nvPr/>
        </p:nvSpPr>
        <p:spPr>
          <a:xfrm>
            <a:off x="4177670" y="2281454"/>
            <a:ext cx="777236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lèche droite 5"/>
          <p:cNvSpPr/>
          <p:nvPr/>
        </p:nvSpPr>
        <p:spPr>
          <a:xfrm>
            <a:off x="3354712" y="5481674"/>
            <a:ext cx="834392" cy="1748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11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Vie des étoiles</a:t>
            </a:r>
            <a:endParaRPr lang="fr-FR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6474236" y="6675437"/>
            <a:ext cx="2133600" cy="365125"/>
          </a:xfrm>
        </p:spPr>
        <p:txBody>
          <a:bodyPr/>
          <a:lstStyle/>
          <a:p>
            <a:fld id="{D50800CE-D272-43E9-8A3E-D95023A719C0}" type="slidenum">
              <a:rPr lang="fr-FR" smtClean="0"/>
              <a:t>48</a:t>
            </a:fld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539552" y="1268760"/>
            <a:ext cx="8064896" cy="480131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fr-FR" dirty="0" smtClean="0"/>
          </a:p>
          <a:p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Suite de </a:t>
            </a:r>
            <a:r>
              <a:rPr lang="fr-FR" sz="1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cycles « contraction (gravité) / fusion</a:t>
            </a: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fr-FR" sz="1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»</a:t>
            </a: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		Elaboration d’éléments de plus en plus lourds</a:t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Pour notre soleil, étoile « moyenne » :  </a:t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		arrêt aux cycles </a:t>
            </a:r>
            <a:r>
              <a:rPr lang="fr-FR" sz="1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 carbone – oxygène »</a:t>
            </a:r>
            <a:br>
              <a:rPr lang="fr-FR" sz="1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Pour des grosses étoiles (8 masses solaires) :</a:t>
            </a:r>
          </a:p>
          <a:p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		arrêt au cycle « </a:t>
            </a:r>
            <a:r>
              <a:rPr lang="fr-FR" sz="1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fer »</a:t>
            </a:r>
            <a:br>
              <a:rPr lang="fr-FR" sz="1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Flèche droite 4"/>
          <p:cNvSpPr/>
          <p:nvPr/>
        </p:nvSpPr>
        <p:spPr>
          <a:xfrm>
            <a:off x="1292994" y="2161444"/>
            <a:ext cx="834392" cy="1931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lèche droite 5"/>
          <p:cNvSpPr/>
          <p:nvPr/>
        </p:nvSpPr>
        <p:spPr>
          <a:xfrm>
            <a:off x="1194566" y="3821015"/>
            <a:ext cx="978408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 droite 6"/>
          <p:cNvSpPr/>
          <p:nvPr/>
        </p:nvSpPr>
        <p:spPr>
          <a:xfrm>
            <a:off x="1194566" y="5517232"/>
            <a:ext cx="978408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477885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Mort des étoiles</a:t>
            </a:r>
            <a:endParaRPr lang="fr-FR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00CE-D272-43E9-8A3E-D95023A719C0}" type="slidenum">
              <a:rPr lang="fr-FR" smtClean="0"/>
              <a:t>49</a:t>
            </a:fld>
            <a:endParaRPr lang="fr-FR"/>
          </a:p>
        </p:txBody>
      </p:sp>
      <p:pic>
        <p:nvPicPr>
          <p:cNvPr id="1026" name="Picture 2" descr="C:\Users\Louis\Documents\Etoile_Mort_copi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9" y="1193720"/>
            <a:ext cx="7056784" cy="521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977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Observation du ciel</a:t>
            </a:r>
            <a:endParaRPr lang="fr-FR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00CE-D272-43E9-8A3E-D95023A719C0}" type="slidenum">
              <a:rPr lang="fr-FR" smtClean="0"/>
              <a:t>5</a:t>
            </a:fld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755576" y="2204864"/>
            <a:ext cx="7848872" cy="258532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fr-FR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Télescopes et radiotélescopes terrestres</a:t>
            </a:r>
            <a:b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b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Télescopes spatiaux</a:t>
            </a:r>
            <a:b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37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Mort des étoiles</a:t>
            </a:r>
            <a:endParaRPr lang="fr-FR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00CE-D272-43E9-8A3E-D95023A719C0}" type="slidenum">
              <a:rPr lang="fr-FR" smtClean="0"/>
              <a:t>50</a:t>
            </a:fld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827584" y="1988840"/>
            <a:ext cx="7632848" cy="23083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fr-FR" b="1" i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fr-FR" b="1" i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Dispersion des noyaux formés dans l’espace froid interstellaire : </a:t>
            </a:r>
          </a:p>
          <a:p>
            <a:endParaRPr lang="fr-FR" b="1" i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	Ils peuvent capturer des électrons : atomes</a:t>
            </a:r>
          </a:p>
          <a:p>
            <a:endParaRPr lang="fr-FR" b="1" i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fr-FR" b="1" i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936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Réactions nucléaires de fusion</a:t>
            </a:r>
            <a:endParaRPr lang="fr-FR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00CE-D272-43E9-8A3E-D95023A719C0}" type="slidenum">
              <a:rPr lang="fr-FR" smtClean="0"/>
              <a:t>51</a:t>
            </a:fld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506351" y="1628800"/>
            <a:ext cx="8136904" cy="33547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fr-FR" dirty="0" smtClean="0"/>
          </a:p>
          <a:p>
            <a:pPr lvl="1"/>
            <a:endParaRPr lang="fr-FR" sz="1600" b="1" i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/>
            <a:r>
              <a:rPr lang="fr-FR" sz="16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Exemples : </a:t>
            </a:r>
            <a:r>
              <a:rPr lang="fr-FR" sz="1600" b="1" i="1" dirty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i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lvl="1"/>
            <a:r>
              <a:rPr lang="fr-FR" sz="1600" b="1" i="1" dirty="0">
                <a:latin typeface="Verdana" panose="020B0604030504040204" pitchFamily="34" charset="0"/>
                <a:ea typeface="Verdana" panose="020B0604030504040204" pitchFamily="34" charset="0"/>
              </a:rPr>
              <a:t>	cas des </a:t>
            </a:r>
            <a:r>
              <a:rPr lang="fr-FR" sz="1600" b="1" i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étoiles</a:t>
            </a:r>
            <a:r>
              <a:rPr lang="fr-FR" sz="1600" b="1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6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i="1" dirty="0">
                <a:latin typeface="Verdana" panose="020B0604030504040204" pitchFamily="34" charset="0"/>
                <a:ea typeface="Verdana" panose="020B0604030504040204" pitchFamily="34" charset="0"/>
              </a:rPr>
              <a:t>	cas de la </a:t>
            </a:r>
            <a:r>
              <a:rPr lang="fr-FR" sz="1600" b="1" i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bombe dite </a:t>
            </a:r>
            <a:r>
              <a:rPr lang="fr-FR" sz="1600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</a:t>
            </a:r>
            <a:br>
              <a:rPr lang="fr-FR" sz="1600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i="1" dirty="0" smtClean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2"/>
            <a:r>
              <a:rPr lang="fr-FR" sz="1600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Travaux de recherche ITER (Cadarache) sur la fusion</a:t>
            </a:r>
            <a:br>
              <a:rPr lang="fr-FR" sz="1600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</a:t>
            </a:r>
            <a:endParaRPr lang="fr-FR" sz="1600" b="1" i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76069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Les étoiles en bref…</a:t>
            </a:r>
            <a:endParaRPr lang="fr-FR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00CE-D272-43E9-8A3E-D95023A719C0}" type="slidenum">
              <a:rPr lang="fr-FR" smtClean="0"/>
              <a:t>52</a:t>
            </a:fld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539552" y="1556792"/>
            <a:ext cx="8064896" cy="403187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fr-FR" sz="1600" b="1" i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L’univers est constitué à </a:t>
            </a:r>
            <a:r>
              <a:rPr lang="fr-FR" sz="1600" b="1" i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99% d’hydrogène et d’hélium</a:t>
            </a:r>
            <a:br>
              <a:rPr lang="fr-FR" sz="1600" b="1" i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i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Les étoiles sont des </a:t>
            </a:r>
            <a:r>
              <a:rPr lang="fr-FR" sz="1600" b="1" i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usines nucléaires </a:t>
            </a:r>
            <a:r>
              <a:rPr lang="fr-FR" sz="16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qui produisent les éléments nécessaires à la vie et à ses composants :</a:t>
            </a:r>
            <a:br>
              <a:rPr lang="fr-FR" sz="16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i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sz="16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C, N, O, P, Fe, Si, Se, etc…</a:t>
            </a:r>
          </a:p>
          <a:p>
            <a:endParaRPr lang="fr-FR" sz="1600" b="1" i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fr-FR" sz="1600" b="1" i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fr-FR" sz="1600" b="1" i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1" i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L’homme est composé à 92% de « poussières » des étoiles</a:t>
            </a:r>
            <a:r>
              <a:rPr lang="fr-FR" sz="1600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i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fr-FR" sz="1600" b="1" i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sz="16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fr-FR" sz="1600" b="1" i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67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Structures galactiques </a:t>
            </a:r>
            <a:endParaRPr lang="fr-FR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00CE-D272-43E9-8A3E-D95023A719C0}" type="slidenum">
              <a:rPr lang="fr-FR" smtClean="0"/>
              <a:t>53</a:t>
            </a:fld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611560" y="1412776"/>
            <a:ext cx="7848872" cy="424731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fr-FR" sz="14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Distribution non uniforme et non aléatoire des galaxies.</a:t>
            </a:r>
          </a:p>
          <a:p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Elles composent une </a:t>
            </a:r>
            <a:r>
              <a:rPr lang="fr-FR" sz="16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 toile cosmique</a:t>
            </a: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 »  :</a:t>
            </a:r>
          </a:p>
          <a:p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Superamas en filaments : </a:t>
            </a:r>
            <a:r>
              <a:rPr lang="fr-FR" sz="16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texture</a:t>
            </a: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Les amas les plus denses </a:t>
            </a:r>
            <a:r>
              <a:rPr lang="fr-FR" sz="16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nœuds</a:t>
            </a:r>
            <a:br>
              <a:rPr lang="fr-FR" sz="16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 smtClean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Grands vides communicants entre eux : </a:t>
            </a:r>
            <a:r>
              <a:rPr lang="fr-FR" sz="16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mailles</a:t>
            </a: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sz="16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Cela fait penser à un </a:t>
            </a:r>
            <a:r>
              <a:rPr lang="fr-FR" sz="1600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réseau de neurones…</a:t>
            </a:r>
          </a:p>
          <a:p>
            <a:endParaRPr lang="fr-FR" sz="1600" b="1" i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sz="1600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</a:t>
            </a:r>
            <a:endParaRPr lang="fr-FR" sz="16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66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Champ de galaxies</a:t>
            </a:r>
            <a:endParaRPr lang="fr-FR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00CE-D272-43E9-8A3E-D95023A719C0}" type="slidenum">
              <a:rPr lang="fr-FR" smtClean="0"/>
              <a:t>54</a:t>
            </a:fld>
            <a:endParaRPr lang="fr-FR"/>
          </a:p>
        </p:txBody>
      </p:sp>
      <p:pic>
        <p:nvPicPr>
          <p:cNvPr id="1026" name="Picture 2" descr="C:\Users\Louis\Documents\Sciences\Astronomie\Images_ciel\Champ de galaxi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24744"/>
            <a:ext cx="7704856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396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Conclusions : « gestation cosmique »</a:t>
            </a:r>
            <a:endParaRPr lang="fr-FR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00CE-D272-43E9-8A3E-D95023A719C0}" type="slidenum">
              <a:rPr lang="fr-FR" smtClean="0"/>
              <a:t>55</a:t>
            </a:fld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467544" y="1340768"/>
            <a:ext cx="8280920" cy="46166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fr-FR" sz="14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fr-FR" sz="1400" b="1" dirty="0" smtClean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Les galaxies sont les briques « élémentaires «  de l’univers</a:t>
            </a:r>
            <a:r>
              <a:rPr lang="fr-FR" sz="1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 smtClean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sz="1600" b="1" i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Elles transforment leur matière gazeuse en étoiles</a:t>
            </a: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 smtClean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Les étoiles apparaissent comme des usines thermonucléaires </a:t>
            </a:r>
            <a:r>
              <a:rPr lang="fr-FR" sz="16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 smtClean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sz="1600" b="1" i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Elles fabriquent les noyaux d’atomes dont les planètes, et nous les humains, sommes faits.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14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14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sz="1400" b="1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fr-FR" sz="2000" b="1" i="1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Nous sommes bien des poussières d’étoiles</a:t>
            </a:r>
            <a:r>
              <a:rPr lang="fr-FR" sz="1400" b="1" dirty="0" smtClean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400" b="1" dirty="0" smtClean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400" b="1" dirty="0" smtClean="0">
              <a:solidFill>
                <a:srgbClr val="92D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sz="1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4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4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740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Quelques sources</a:t>
            </a:r>
            <a:endParaRPr lang="fr-FR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00CE-D272-43E9-8A3E-D95023A719C0}" type="slidenum">
              <a:rPr lang="fr-FR" smtClean="0"/>
              <a:t>56</a:t>
            </a:fld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467544" y="1556792"/>
            <a:ext cx="820891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	Vertige du cosmos, </a:t>
            </a:r>
            <a:r>
              <a:rPr lang="fr-FR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TRINH XUAN THUAN, Flammarion, 2019.</a:t>
            </a:r>
          </a:p>
          <a:p>
            <a:endParaRPr lang="fr-FR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	Le </a:t>
            </a:r>
            <a:r>
              <a:rPr lang="fr-FR" sz="1600" b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Big</a:t>
            </a: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Bang, le cosmos et la vie. </a:t>
            </a:r>
            <a:r>
              <a:rPr lang="fr-FR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Du néant jusqu’à ce matin</a:t>
            </a: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fr-FR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Harald LESCH et Josef M. </a:t>
            </a:r>
            <a:r>
              <a:rPr lang="fr-FR" sz="16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Gassner</a:t>
            </a:r>
            <a:r>
              <a:rPr lang="fr-FR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, édition EDP Sciences, 2023. </a:t>
            </a:r>
            <a:br>
              <a:rPr lang="fr-FR" sz="1600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Patience dans l’azur, </a:t>
            </a:r>
            <a:r>
              <a:rPr lang="fr-FR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l’évolution cosmique, Hubert REEVES</a:t>
            </a:r>
            <a:br>
              <a:rPr lang="fr-FR" sz="1600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	Edition 1988. </a:t>
            </a:r>
          </a:p>
          <a:p>
            <a:endParaRPr lang="fr-FR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	Vidéos </a:t>
            </a:r>
            <a:r>
              <a:rPr lang="fr-FR" sz="16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Youtube</a:t>
            </a:r>
            <a:r>
              <a:rPr lang="fr-FR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 : </a:t>
            </a:r>
          </a:p>
          <a:p>
            <a:endParaRPr lang="fr-FR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	1) </a:t>
            </a: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Comment ça marche ? La fusion nucléaire </a:t>
            </a:r>
            <a:r>
              <a:rPr lang="fr-FR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	CEA – 24 jan 2019 – 17 mn</a:t>
            </a:r>
          </a:p>
          <a:p>
            <a:endParaRPr lang="fr-FR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	2) ORBINEA – Le monde des odyssées. «</a:t>
            </a: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 Voyage à la découverte</a:t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	des galaxies voisines de la Voie Lactée »</a:t>
            </a: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23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Télescopes et radiotélescopes</a:t>
            </a:r>
            <a:endParaRPr lang="fr-FR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D9D21-FF75-49B8-83BA-9E9CDB149BAE}" type="slidenum">
              <a:rPr lang="fr-FR" smtClean="0"/>
              <a:t>6</a:t>
            </a:fld>
            <a:endParaRPr lang="fr-FR"/>
          </a:p>
        </p:txBody>
      </p:sp>
      <p:pic>
        <p:nvPicPr>
          <p:cNvPr id="1026" name="Picture 2" descr="C:\Users\Louis\Documents\Mont Wils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060848"/>
            <a:ext cx="5472608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755576" y="1556792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Mont Wilson : HUBBLE </a:t>
            </a:r>
            <a:endParaRPr lang="fr-FR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618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00CE-D272-43E9-8A3E-D95023A719C0}" type="slidenum">
              <a:rPr lang="fr-FR" smtClean="0"/>
              <a:t>7</a:t>
            </a:fld>
            <a:endParaRPr lang="fr-FR"/>
          </a:p>
        </p:txBody>
      </p:sp>
      <p:pic>
        <p:nvPicPr>
          <p:cNvPr id="2050" name="Picture 2" descr="C:\Users\Louis\Documents\Télescope-E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28799"/>
            <a:ext cx="6912768" cy="4505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115616" y="764704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Nouveau télescope ELT  - 2027 </a:t>
            </a:r>
            <a:endParaRPr lang="fr-FR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094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Radiotélescope ALMA (Atacama)</a:t>
            </a:r>
            <a:endParaRPr lang="fr-FR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D9D21-FF75-49B8-83BA-9E9CDB149BAE}" type="slidenum">
              <a:rPr lang="fr-FR" smtClean="0"/>
              <a:t>8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12" y="1916832"/>
            <a:ext cx="8072627" cy="4579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1358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L’observation du ciel depuis l’espace</a:t>
            </a:r>
            <a:endParaRPr lang="fr-FR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D9D21-FF75-49B8-83BA-9E9CDB149BAE}" type="slidenum">
              <a:rPr lang="fr-FR" smtClean="0"/>
              <a:t>9</a:t>
            </a:fld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467544" y="1772816"/>
            <a:ext cx="8208912" cy="38164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fr-FR" sz="14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sz="16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</a:p>
          <a:p>
            <a:endParaRPr lang="fr-FR" sz="16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sz="16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fr-FR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Télescope HUBBLE (1990)</a:t>
            </a:r>
            <a:br>
              <a:rPr lang="fr-FR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endParaRPr lang="fr-FR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Télescope JAMES-WEBB (2021)</a:t>
            </a:r>
            <a:br>
              <a:rPr lang="fr-FR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b="1" dirty="0" smtClean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34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3070</TotalTime>
  <Words>598</Words>
  <Application>Microsoft Office PowerPoint</Application>
  <PresentationFormat>Affichage à l'écran (4:3)</PresentationFormat>
  <Paragraphs>411</Paragraphs>
  <Slides>56</Slides>
  <Notes>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56</vt:i4>
      </vt:variant>
    </vt:vector>
  </HeadingPairs>
  <TitlesOfParts>
    <vt:vector size="57" baseType="lpstr">
      <vt:lpstr>Thème Office</vt:lpstr>
      <vt:lpstr>       Regards sur le ciel   II - Etoiles et galaxies        </vt:lpstr>
      <vt:lpstr>Premières impressions face au ciel</vt:lpstr>
      <vt:lpstr>Plan </vt:lpstr>
      <vt:lpstr>Plan - suite</vt:lpstr>
      <vt:lpstr>Observation du ciel</vt:lpstr>
      <vt:lpstr>Télescopes et radiotélescopes</vt:lpstr>
      <vt:lpstr>Présentation PowerPoint</vt:lpstr>
      <vt:lpstr>Radiotélescope ALMA (Atacama)</vt:lpstr>
      <vt:lpstr>L’observation du ciel depuis l’espace</vt:lpstr>
      <vt:lpstr>Présentation PowerPoint</vt:lpstr>
      <vt:lpstr>Retour sur la lumière</vt:lpstr>
      <vt:lpstr>Le ciel : on remonte le temps</vt:lpstr>
      <vt:lpstr>Quelques images du ciel</vt:lpstr>
      <vt:lpstr>Amas Westerlund 2 </vt:lpstr>
      <vt:lpstr>Cluster d’étoiles</vt:lpstr>
      <vt:lpstr>Piliers de la création</vt:lpstr>
      <vt:lpstr>Galaxie Cartwheel </vt:lpstr>
      <vt:lpstr>Galaxie Arp 273</vt:lpstr>
      <vt:lpstr>Nébuleuse (NGC 6302)</vt:lpstr>
      <vt:lpstr>Découvertes des télescopes</vt:lpstr>
      <vt:lpstr>Galaxies</vt:lpstr>
      <vt:lpstr>Les galaxies en bref </vt:lpstr>
      <vt:lpstr>L’expansion de l’univers</vt:lpstr>
      <vt:lpstr>L’effet Doppler</vt:lpstr>
      <vt:lpstr>Edwin HUBBLE</vt:lpstr>
      <vt:lpstr>La question des distances</vt:lpstr>
      <vt:lpstr>Distances</vt:lpstr>
      <vt:lpstr>Présentation PowerPoint</vt:lpstr>
      <vt:lpstr>Les étoiles</vt:lpstr>
      <vt:lpstr>Coup d’œil sur l’atome </vt:lpstr>
      <vt:lpstr>Les acteurs de sa découverte - 1 </vt:lpstr>
      <vt:lpstr>Les acteurs de sa découverte - 2</vt:lpstr>
      <vt:lpstr>Quelques atomes</vt:lpstr>
      <vt:lpstr>Présentation PowerPoint</vt:lpstr>
      <vt:lpstr>Les 4 forces de l’univers connues</vt:lpstr>
      <vt:lpstr>La force électromagnétique</vt:lpstr>
      <vt:lpstr>La force nucléaire forte</vt:lpstr>
      <vt:lpstr>La force nucléaire faible</vt:lpstr>
      <vt:lpstr>Les états de la matière</vt:lpstr>
      <vt:lpstr>Les réactions de la matière</vt:lpstr>
      <vt:lpstr>La fusion nucléaire</vt:lpstr>
      <vt:lpstr>Présentation PowerPoint</vt:lpstr>
      <vt:lpstr>Quelques acteurs </vt:lpstr>
      <vt:lpstr>Présentation PowerPoint</vt:lpstr>
      <vt:lpstr>Formation des étoiles </vt:lpstr>
      <vt:lpstr>Formation (suite)</vt:lpstr>
      <vt:lpstr>Vie des étoiles</vt:lpstr>
      <vt:lpstr>Vie des étoiles</vt:lpstr>
      <vt:lpstr>Mort des étoiles</vt:lpstr>
      <vt:lpstr>Mort des étoiles</vt:lpstr>
      <vt:lpstr>Réactions nucléaires de fusion</vt:lpstr>
      <vt:lpstr>Les étoiles en bref…</vt:lpstr>
      <vt:lpstr>Structures galactiques </vt:lpstr>
      <vt:lpstr>Champ de galaxies</vt:lpstr>
      <vt:lpstr>Conclusions : « gestation cosmique »</vt:lpstr>
      <vt:lpstr>Quelques sources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Regards sur le ciel   II - Etoiles et galaxies</dc:title>
  <dc:creator>louis jacques</dc:creator>
  <cp:lastModifiedBy>louis jacques</cp:lastModifiedBy>
  <cp:revision>299</cp:revision>
  <cp:lastPrinted>2023-10-14T06:58:50Z</cp:lastPrinted>
  <dcterms:created xsi:type="dcterms:W3CDTF">2023-07-13T17:27:23Z</dcterms:created>
  <dcterms:modified xsi:type="dcterms:W3CDTF">2023-11-05T17:42:22Z</dcterms:modified>
</cp:coreProperties>
</file>